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1049382716049565E-2"/>
          <c:y val="0.63325558988670716"/>
          <c:w val="0.84722222222222221"/>
          <c:h val="0.3664824412771193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Sheet1!$A$2:$A$10</c:f>
              <c:strCache>
                <c:ptCount val="7"/>
                <c:pt idx="0">
                  <c:v>Приходи од пореза  62.09%</c:v>
                </c:pt>
                <c:pt idx="1">
                  <c:v>Трансфери 20.90%</c:v>
                </c:pt>
                <c:pt idx="2">
                  <c:v>Други приходи 5.19%</c:v>
                </c:pt>
                <c:pt idx="3">
                  <c:v>Примања од продаје нефинансијске имовине 0,74%</c:v>
                </c:pt>
                <c:pt idx="4">
                  <c:v>Пренета средства из ранијих година   7,38%</c:v>
                </c:pt>
                <c:pt idx="5">
                  <c:v>Мешовити и неодређени приходи 3,69%</c:v>
                </c:pt>
                <c:pt idx="6">
                  <c:v>Примања од задуживања и продаје финансијске имовине 0,01%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505000000</c:v>
                </c:pt>
                <c:pt idx="1">
                  <c:v>170000000</c:v>
                </c:pt>
                <c:pt idx="2">
                  <c:v>42200000</c:v>
                </c:pt>
                <c:pt idx="3">
                  <c:v>6000000</c:v>
                </c:pt>
                <c:pt idx="4">
                  <c:v>60000000</c:v>
                </c:pt>
                <c:pt idx="5">
                  <c:v>30000000</c:v>
                </c:pt>
                <c:pt idx="6">
                  <c:v>100000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22170360649363274"/>
          <c:y val="1.4084507042253558E-2"/>
          <c:w val="0.66616056673471369"/>
          <c:h val="0.59318714907471959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Коришћење роба и услуга - 35,95%</c:v>
                </c:pt>
                <c:pt idx="1">
                  <c:v>Дотације и трансфери - 12,38%</c:v>
                </c:pt>
                <c:pt idx="2">
                  <c:v>Расходи за запослене - 21,97%</c:v>
                </c:pt>
                <c:pt idx="3">
                  <c:v>Социјална помоћ - 1,77%</c:v>
                </c:pt>
                <c:pt idx="4">
                  <c:v>Субвенције - 1.3%</c:v>
                </c:pt>
                <c:pt idx="5">
                  <c:v>Остали расходи - 5.15%</c:v>
                </c:pt>
                <c:pt idx="6">
                  <c:v>Средства резерве - 2.12%</c:v>
                </c:pt>
                <c:pt idx="7">
                  <c:v>Капитални издаци - 19.36%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35.950000000000003</c:v>
                </c:pt>
                <c:pt idx="1">
                  <c:v>12.38</c:v>
                </c:pt>
                <c:pt idx="2">
                  <c:v>21.97</c:v>
                </c:pt>
                <c:pt idx="3">
                  <c:v>1.77</c:v>
                </c:pt>
                <c:pt idx="4">
                  <c:v>1.3</c:v>
                </c:pt>
                <c:pt idx="5">
                  <c:v>5.1499999999999995</c:v>
                </c:pt>
                <c:pt idx="6">
                  <c:v>2.12</c:v>
                </c:pt>
                <c:pt idx="7">
                  <c:v>19.36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Sheet1!$A$2:$A$19</c:f>
              <c:strCache>
                <c:ptCount val="18"/>
                <c:pt idx="0">
                  <c:v>Становање,урбанизам и просторно планирање 0.1%</c:v>
                </c:pt>
                <c:pt idx="1">
                  <c:v>Комуналне делатности 14%</c:v>
                </c:pt>
                <c:pt idx="2">
                  <c:v>Локални економски развој 0.4%</c:v>
                </c:pt>
                <c:pt idx="3">
                  <c:v>Развој туризма 6%</c:v>
                </c:pt>
                <c:pt idx="4">
                  <c:v>Пољопривреда и рурални развој 1.7%</c:v>
                </c:pt>
                <c:pt idx="5">
                  <c:v>Заштита животне средине 0.5%</c:v>
                </c:pt>
                <c:pt idx="6">
                  <c:v>Организација саобраћаја и саобраћајна инфраструктура 7.8%</c:v>
                </c:pt>
                <c:pt idx="7">
                  <c:v>Предшколско васпитање и образовање  10.2%</c:v>
                </c:pt>
                <c:pt idx="8">
                  <c:v>Основно образовање и васпитање 7%</c:v>
                </c:pt>
                <c:pt idx="9">
                  <c:v>Средње образовање и васпитање 1.5%</c:v>
                </c:pt>
                <c:pt idx="10">
                  <c:v>Социјална и дечија заштита 4.4%</c:v>
                </c:pt>
                <c:pt idx="11">
                  <c:v>Здравствена заштита 0.9%</c:v>
                </c:pt>
                <c:pt idx="12">
                  <c:v>Развој културе и информисања  4.3%</c:v>
                </c:pt>
                <c:pt idx="13">
                  <c:v>Развој спорта и омладине  9%</c:v>
                </c:pt>
                <c:pt idx="14">
                  <c:v>Опште услуге локалне самоуправе  27.5%</c:v>
                </c:pt>
                <c:pt idx="15">
                  <c:v>Политички систем локалне самоуправе 3.3%</c:v>
                </c:pt>
                <c:pt idx="16">
                  <c:v>Енергетска ефикасност и ибновљиви извори енергије 1.5%</c:v>
                </c:pt>
                <c:pt idx="17">
                  <c:v>Енергетска ефикасност и ибновљиви извори енергије 1.5%</c:v>
                </c:pt>
              </c:strCache>
            </c:strRef>
          </c:cat>
          <c:val>
            <c:numRef>
              <c:f>Sheet1!$B$2:$B$19</c:f>
              <c:numCache>
                <c:formatCode>0.00%</c:formatCode>
                <c:ptCount val="18"/>
                <c:pt idx="0">
                  <c:v>1.0000000000000002E-3</c:v>
                </c:pt>
                <c:pt idx="1">
                  <c:v>0.14000000000000001</c:v>
                </c:pt>
                <c:pt idx="2">
                  <c:v>4.000000000000001E-3</c:v>
                </c:pt>
                <c:pt idx="3">
                  <c:v>6.0000000000000005E-2</c:v>
                </c:pt>
                <c:pt idx="4">
                  <c:v>1.7000000000000001E-2</c:v>
                </c:pt>
                <c:pt idx="5">
                  <c:v>5.000000000000001E-3</c:v>
                </c:pt>
                <c:pt idx="6">
                  <c:v>7.8000000000000014E-2</c:v>
                </c:pt>
                <c:pt idx="7">
                  <c:v>0.10199999999999998</c:v>
                </c:pt>
                <c:pt idx="8">
                  <c:v>7.0000000000000021E-2</c:v>
                </c:pt>
                <c:pt idx="9">
                  <c:v>1.4999999999999998E-2</c:v>
                </c:pt>
                <c:pt idx="10">
                  <c:v>4.3999999999999997E-2</c:v>
                </c:pt>
                <c:pt idx="11">
                  <c:v>9.0000000000000028E-3</c:v>
                </c:pt>
                <c:pt idx="12">
                  <c:v>4.3000000000000003E-2</c:v>
                </c:pt>
                <c:pt idx="13">
                  <c:v>9.0000000000000011E-2</c:v>
                </c:pt>
                <c:pt idx="14">
                  <c:v>0.27500000000000002</c:v>
                </c:pt>
                <c:pt idx="15">
                  <c:v>3.3000000000000002E-2</c:v>
                </c:pt>
                <c:pt idx="16">
                  <c:v>1.4999999999999998E-2</c:v>
                </c:pt>
                <c:pt idx="17">
                  <c:v>1.4999999999999998E-2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sr-Latn-RS" sz="1400" dirty="0" smtClean="0"/>
            <a:t>2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200" dirty="0" smtClean="0">
              <a:solidFill>
                <a:srgbClr val="FF0000"/>
              </a:solidFill>
            </a:rPr>
            <a:t>(8</a:t>
          </a:r>
          <a:r>
            <a:rPr lang="sr-Latn-RS" sz="1200" dirty="0" smtClean="0">
              <a:solidFill>
                <a:srgbClr val="FF0000"/>
              </a:solidFill>
            </a:rPr>
            <a:t>13</a:t>
          </a:r>
          <a:r>
            <a:rPr lang="sr-Cyrl-RS" sz="1200" dirty="0" smtClean="0">
              <a:solidFill>
                <a:srgbClr val="FF0000"/>
              </a:solidFill>
            </a:rPr>
            <a:t>.</a:t>
          </a:r>
          <a:r>
            <a:rPr lang="sr-Latn-RS" sz="1200" dirty="0" smtClean="0">
              <a:solidFill>
                <a:srgbClr val="FF0000"/>
              </a:solidFill>
            </a:rPr>
            <a:t>300.000</a:t>
          </a:r>
          <a:r>
            <a:rPr lang="sr-Cyrl-RS" sz="1200" dirty="0" smtClean="0">
              <a:solidFill>
                <a:srgbClr val="FF0000"/>
              </a:solidFill>
            </a:rPr>
            <a:t>)</a:t>
          </a:r>
          <a:endParaRPr lang="en-US" sz="12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742</a:t>
          </a:r>
          <a:r>
            <a:rPr lang="sr-Cyrl-RS" dirty="0" smtClean="0">
              <a:solidFill>
                <a:srgbClr val="FF0000"/>
              </a:solidFill>
            </a:rPr>
            <a:t>,</a:t>
          </a:r>
          <a:r>
            <a:rPr lang="sr-Latn-RS" dirty="0" smtClean="0">
              <a:solidFill>
                <a:srgbClr val="FF0000"/>
              </a:solidFill>
            </a:rPr>
            <a:t>2</a:t>
          </a:r>
          <a:r>
            <a:rPr lang="sr-Cyrl-RS" dirty="0" smtClean="0">
              <a:solidFill>
                <a:srgbClr val="FF0000"/>
              </a:solidFill>
            </a:rPr>
            <a:t>00,000)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6</a:t>
          </a:r>
          <a:r>
            <a:rPr lang="sr-Cyrl-RS" dirty="0" smtClean="0">
              <a:solidFill>
                <a:srgbClr val="FF0000"/>
              </a:solidFill>
            </a:rPr>
            <a:t>0.000.000)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11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100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000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8</a:t>
          </a:r>
          <a:r>
            <a:rPr lang="sr-Latn-RS" dirty="0" smtClean="0">
              <a:solidFill>
                <a:srgbClr val="FF0000"/>
              </a:solidFill>
            </a:rPr>
            <a:t>13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300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dirty="0" smtClean="0">
              <a:solidFill>
                <a:srgbClr val="FF0000"/>
              </a:solidFill>
            </a:rPr>
            <a:t>505.000.000</a:t>
          </a:r>
          <a:r>
            <a:rPr lang="sr-Cyrl-RS" dirty="0" smtClean="0">
              <a:solidFill>
                <a:srgbClr val="FF0000"/>
              </a:solidFill>
            </a:rPr>
            <a:t>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>
              <a:solidFill>
                <a:srgbClr val="FF0000"/>
              </a:solidFill>
            </a:rPr>
            <a:t>170.000.000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Latn-RS" baseline="0" dirty="0" smtClean="0">
              <a:solidFill>
                <a:srgbClr val="C00000"/>
              </a:solidFill>
            </a:rPr>
            <a:t>42</a:t>
          </a:r>
          <a:r>
            <a:rPr lang="sr-Latn-RS" dirty="0" smtClean="0">
              <a:solidFill>
                <a:srgbClr val="FF0000"/>
              </a:solidFill>
            </a:rPr>
            <a:t>.200.000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Latn-RS" baseline="0" dirty="0" smtClean="0">
              <a:solidFill>
                <a:srgbClr val="FF0000"/>
              </a:solidFill>
            </a:rPr>
            <a:t>6</a:t>
          </a:r>
          <a:r>
            <a:rPr lang="sr-Cyrl-RS" baseline="0" dirty="0" smtClean="0">
              <a:solidFill>
                <a:srgbClr val="FF0000"/>
              </a:solidFill>
            </a:rPr>
            <a:t>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 smtClean="0"/>
            <a:t>Мешовити и неодређени приходи </a:t>
          </a:r>
          <a:r>
            <a:rPr lang="sr-Latn-RS" dirty="0" smtClean="0">
              <a:solidFill>
                <a:srgbClr val="FF0000"/>
              </a:solidFill>
            </a:rPr>
            <a:t>30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0</a:t>
          </a:r>
          <a:r>
            <a:rPr lang="sr-Cyrl-RS" dirty="0" smtClean="0">
              <a:solidFill>
                <a:srgbClr val="FF0000"/>
              </a:solidFill>
            </a:rPr>
            <a:t>00.000</a:t>
          </a:r>
          <a:endParaRPr lang="en-US" dirty="0">
            <a:solidFill>
              <a:srgbClr val="FF0000"/>
            </a:solidFill>
          </a:endParaRPr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>
              <a:solidFill>
                <a:srgbClr val="FF0000"/>
              </a:solidFill>
            </a:rPr>
            <a:t>6</a:t>
          </a:r>
          <a:r>
            <a:rPr lang="sr-Latn-RS" sz="1000" b="1" dirty="0" smtClean="0">
              <a:solidFill>
                <a:srgbClr val="FF0000"/>
              </a:solidFill>
            </a:rPr>
            <a:t>0</a:t>
          </a:r>
          <a:r>
            <a:rPr lang="sr-Cyrl-RS" sz="1000" dirty="0" smtClean="0">
              <a:solidFill>
                <a:srgbClr val="FF0000"/>
              </a:solidFill>
            </a:rPr>
            <a:t>.000.000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B10A30C2-5888-46A9-A8C8-27E976536A13}">
      <dgm:prSet phldrT="[Text]"/>
      <dgm:spPr/>
      <dgm:t>
        <a:bodyPr/>
        <a:lstStyle/>
        <a:p>
          <a:pPr algn="ctr"/>
          <a:r>
            <a:rPr lang="sr-Cyrl-RS" dirty="0" smtClean="0"/>
            <a:t>Примања од задуживања и продаје финансијске имовине </a:t>
          </a:r>
          <a:r>
            <a:rPr lang="sr-Cyrl-RS" dirty="0" smtClean="0">
              <a:solidFill>
                <a:srgbClr val="FF0000"/>
              </a:solidFill>
            </a:rPr>
            <a:t>100.000</a:t>
          </a:r>
          <a:r>
            <a:rPr lang="sr-Cyrl-RS" dirty="0" smtClean="0"/>
            <a:t> динара</a:t>
          </a:r>
          <a:endParaRPr lang="en-US" dirty="0"/>
        </a:p>
      </dgm:t>
    </dgm:pt>
    <dgm:pt modelId="{145B05E2-F87B-4812-93B7-62D24D9A92D6}" type="parTrans" cxnId="{F8765DB3-002D-486F-A22C-87EBE9B3E10A}">
      <dgm:prSet/>
      <dgm:spPr/>
      <dgm:t>
        <a:bodyPr/>
        <a:lstStyle/>
        <a:p>
          <a:endParaRPr lang="en-US"/>
        </a:p>
      </dgm:t>
    </dgm:pt>
    <dgm:pt modelId="{5A522A61-17F3-4399-9011-4A4F280B9C00}" type="sibTrans" cxnId="{F8765DB3-002D-486F-A22C-87EBE9B3E10A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8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2F34B-E466-4F6E-9ED4-A2E72C62C38F}" type="pres">
      <dgm:prSet presAssocID="{B10A30C2-5888-46A9-A8C8-27E976536A13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F8765DB3-002D-486F-A22C-87EBE9B3E10A}" srcId="{43275D6C-D470-4E2E-96F8-239EECE5D634}" destId="{B10A30C2-5888-46A9-A8C8-27E976536A13}" srcOrd="4" destOrd="0" parTransId="{145B05E2-F87B-4812-93B7-62D24D9A92D6}" sibTransId="{5A522A61-17F3-4399-9011-4A4F280B9C0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6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E527A9-9057-4135-805D-5E5CD8998368}" type="presOf" srcId="{B10A30C2-5888-46A9-A8C8-27E976536A13}" destId="{FB12F34B-E466-4F6E-9ED4-A2E72C62C38F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5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218A2B6F-8742-47DF-A88E-AAC716EAE73D}" type="presParOf" srcId="{1FB746E2-D736-4446-8093-C865FE09A112}" destId="{FB12F34B-E466-4F6E-9ED4-A2E72C62C38F}" srcOrd="5" destOrd="0" presId="urn:microsoft.com/office/officeart/2005/8/layout/radial3"/>
    <dgm:cxn modelId="{829D5A23-E7C8-4F2F-BBF0-A05AEF87B1F3}" type="presParOf" srcId="{1FB746E2-D736-4446-8093-C865FE09A112}" destId="{91CFC9CD-FF79-40EF-A271-A8DBB0423AC2}" srcOrd="6" destOrd="0" presId="urn:microsoft.com/office/officeart/2005/8/layout/radial3"/>
    <dgm:cxn modelId="{AB36D377-182D-4F38-A7FA-BE410BDE00D5}" type="presParOf" srcId="{1FB746E2-D736-4446-8093-C865FE09A112}" destId="{FC69A2CE-A671-47B5-8CD8-544465E52E9C}" srcOrd="7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813.300.000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rgbClr val="FF0000"/>
              </a:solidFill>
            </a:rPr>
            <a:t>292</a:t>
          </a:r>
          <a:r>
            <a:rPr lang="sr-Cyrl-RS" dirty="0" smtClean="0">
              <a:solidFill>
                <a:srgbClr val="FF0000"/>
              </a:solidFill>
            </a:rPr>
            <a:t>.419.550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10.600.000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15</a:t>
          </a:r>
          <a:r>
            <a:rPr lang="sr-Latn-RS" dirty="0" smtClean="0">
              <a:solidFill>
                <a:srgbClr val="FF0000"/>
              </a:solidFill>
            </a:rPr>
            <a:t>7</a:t>
          </a:r>
          <a:r>
            <a:rPr lang="sr-Cyrl-RS" dirty="0" smtClean="0">
              <a:solidFill>
                <a:srgbClr val="FF0000"/>
              </a:solidFill>
            </a:rPr>
            <a:t>.420.000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178.745.448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14.370.000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100.670.300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rgbClr val="FF0000"/>
              </a:solidFill>
            </a:rPr>
            <a:t>41.855.660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17.219.042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8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8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8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8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8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8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05.01.2022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05.01.2022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05.01.2022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adovo.org.rs/odsek-za-bud%C5%BEet-i-ra%C4%8Dunovodstvo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Data" Target="../diagrams/data3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2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Укупни буџетски приходи и примања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2326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години </a:t>
            </a:r>
            <a:r>
              <a:rPr lang="sr-Cyrl-RS" dirty="0" smtClean="0"/>
              <a:t>( </a:t>
            </a:r>
            <a:r>
              <a:rPr lang="sr-Cyrl-RS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dirty="0" smtClean="0"/>
              <a:t>) су </a:t>
            </a:r>
            <a:r>
              <a:rPr lang="sr-Cyrl-RS" dirty="0"/>
              <a:t>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Latn-RS" b="1" dirty="0" smtClean="0"/>
              <a:t>154.617.136</a:t>
            </a:r>
            <a:r>
              <a:rPr lang="sr-Cyrl-RS" b="1" dirty="0" smtClean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b="1" dirty="0" smtClean="0"/>
              <a:t>19,01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%</a:t>
            </a:r>
            <a:r>
              <a:rPr lang="sr-Cyrl-RS" b="1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00200" y="5486400"/>
            <a:ext cx="6172200" cy="91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dirty="0" smtClean="0"/>
              <a:t> </a:t>
            </a:r>
            <a:r>
              <a:rPr lang="sr-Cyrl-RS" sz="1800" dirty="0" smtClean="0">
                <a:solidFill>
                  <a:srgbClr val="00B0F0"/>
                </a:solidFill>
              </a:rPr>
              <a:t>●</a:t>
            </a:r>
            <a:r>
              <a:rPr lang="sr-Cyrl-RS" sz="1800" dirty="0" smtClean="0"/>
              <a:t>      </a:t>
            </a:r>
            <a:r>
              <a:rPr lang="sr-Cyrl-RS" sz="1800" b="1" dirty="0" smtClean="0">
                <a:solidFill>
                  <a:srgbClr val="00B0F0"/>
                </a:solidFill>
              </a:rPr>
              <a:t>Други приходи </a:t>
            </a:r>
            <a:r>
              <a:rPr lang="sr-Cyrl-RS" sz="1800" dirty="0" smtClean="0"/>
              <a:t>су се повећали за </a:t>
            </a:r>
            <a:r>
              <a:rPr lang="sr-Cyrl-RS" sz="1800" b="1" dirty="0" smtClean="0"/>
              <a:t>7.830.000</a:t>
            </a:r>
            <a:r>
              <a:rPr lang="sr-Cyrl-RS" sz="1800" dirty="0" smtClean="0"/>
              <a:t> динара </a:t>
            </a:r>
            <a:r>
              <a:rPr lang="sr-Latn-RS" sz="1800" dirty="0" smtClean="0"/>
              <a:t>           </a:t>
            </a:r>
            <a:endParaRPr lang="sr-Cyrl-RS" sz="1800" dirty="0" smtClean="0"/>
          </a:p>
          <a:p>
            <a:pPr marL="0" indent="0">
              <a:buNone/>
            </a:pPr>
            <a:r>
              <a:rPr lang="sr-Cyrl-RS" sz="1800" b="1" kern="900" dirty="0" smtClean="0">
                <a:solidFill>
                  <a:srgbClr val="00B0F0"/>
                </a:solidFill>
              </a:rPr>
              <a:t>  ●      Приходи од пореза </a:t>
            </a:r>
            <a:r>
              <a:rPr lang="sr-Cyrl-RS" sz="1800" kern="900" dirty="0" smtClean="0"/>
              <a:t>су се повећали за </a:t>
            </a:r>
            <a:r>
              <a:rPr lang="sr-Cyrl-RS" sz="1800" b="1" kern="900" dirty="0" smtClean="0"/>
              <a:t>53.100.000</a:t>
            </a:r>
            <a:r>
              <a:rPr lang="sr-Cyrl-RS" sz="1800" kern="900" dirty="0" smtClean="0"/>
              <a:t> динара</a:t>
            </a:r>
            <a:endParaRPr lang="en-US" sz="1800" kern="9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048000"/>
            <a:ext cx="68516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Трансфери</a:t>
            </a:r>
            <a:r>
              <a:rPr lang="sr-Cyrl-RS" dirty="0" smtClean="0"/>
              <a:t> су смањени за </a:t>
            </a:r>
            <a:r>
              <a:rPr lang="sr-Cyrl-RS" b="1" dirty="0" smtClean="0"/>
              <a:t>63.259.272</a:t>
            </a:r>
            <a:r>
              <a:rPr lang="sr-Cyrl-RS" dirty="0" smtClean="0"/>
              <a:t> динара.</a:t>
            </a:r>
            <a:endParaRPr lang="sr-Latn-RS" dirty="0" smtClean="0"/>
          </a:p>
          <a:p>
            <a:pPr lvl="0"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Нераспоређени </a:t>
            </a:r>
            <a:r>
              <a:rPr lang="sr-Cyrl-RS" b="1" dirty="0" smtClean="0">
                <a:solidFill>
                  <a:srgbClr val="FF0000"/>
                </a:solidFill>
              </a:rPr>
              <a:t>вишак прихода из ранијих година  </a:t>
            </a:r>
            <a:r>
              <a:rPr lang="sr-Cyrl-RS" dirty="0" smtClean="0"/>
              <a:t>се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смањио за </a:t>
            </a:r>
            <a:r>
              <a:rPr lang="sr-Cyrl-RS" b="1" dirty="0" smtClean="0"/>
              <a:t>94</a:t>
            </a:r>
            <a:r>
              <a:rPr lang="sr-Latn-RS" b="1" dirty="0" smtClean="0"/>
              <a:t>.</a:t>
            </a:r>
            <a:r>
              <a:rPr lang="sr-Cyrl-RS" b="1" dirty="0" smtClean="0"/>
              <a:t>321</a:t>
            </a:r>
            <a:r>
              <a:rPr lang="sr-Latn-RS" b="1" dirty="0" smtClean="0"/>
              <a:t>.</a:t>
            </a:r>
            <a:r>
              <a:rPr lang="sr-Cyrl-RS" b="1" dirty="0" smtClean="0"/>
              <a:t>864 </a:t>
            </a:r>
            <a:r>
              <a:rPr lang="sr-Cyrl-RS" dirty="0"/>
              <a:t>динара</a:t>
            </a:r>
            <a:r>
              <a:rPr lang="sr-Cyrl-RS" sz="2400" dirty="0" smtClean="0"/>
              <a:t>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Донације од међународних организација </a:t>
            </a:r>
            <a:r>
              <a:rPr lang="sr-Cyrl-RS" dirty="0" smtClean="0"/>
              <a:t>су смањене за </a:t>
            </a:r>
            <a:r>
              <a:rPr lang="sr-Cyrl-RS" b="1" dirty="0" smtClean="0"/>
              <a:t>7.966.000</a:t>
            </a:r>
            <a:r>
              <a:rPr lang="sr-Cyrl-RS" dirty="0" smtClean="0"/>
              <a:t> динара.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Мешовити и неодређени приходи </a:t>
            </a:r>
            <a:r>
              <a:rPr lang="sr-Cyrl-RS" dirty="0" smtClean="0"/>
              <a:t>су се смањили за </a:t>
            </a:r>
            <a:r>
              <a:rPr lang="sr-Cyrl-RS" b="1" dirty="0" smtClean="0"/>
              <a:t>50.000.000</a:t>
            </a:r>
            <a:r>
              <a:rPr lang="sr-Cyrl-RS" dirty="0" smtClean="0"/>
              <a:t> динара.</a:t>
            </a:r>
          </a:p>
          <a:p>
            <a:pPr lvl="0" algn="r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276600"/>
            <a:ext cx="485775" cy="18288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48640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2021.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9800"/>
            <a:ext cx="3384376" cy="859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813.300.000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планираних расхода и издатака буџета за 2022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2021.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2022.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2021.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154.617.136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</a:t>
            </a:r>
            <a:r>
              <a:rPr lang="sr-Cyrl-RS" sz="2000"/>
              <a:t>за</a:t>
            </a:r>
            <a:r>
              <a:rPr lang="sr-Cyrl-RS" sz="2000">
                <a:solidFill>
                  <a:srgbClr val="FF0000"/>
                </a:solidFill>
              </a:rPr>
              <a:t> </a:t>
            </a:r>
            <a:r>
              <a:rPr lang="sr-Cyrl-RS" sz="2000" b="1" smtClean="0"/>
              <a:t>19.01</a:t>
            </a:r>
            <a:r>
              <a:rPr lang="sr-Cyrl-RS" sz="2000" b="1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09800"/>
            <a:ext cx="6851650" cy="1981200"/>
          </a:xfrm>
        </p:spPr>
        <p:txBody>
          <a:bodyPr rtlCol="0">
            <a:normAutofit/>
          </a:bodyPr>
          <a:lstStyle/>
          <a:p>
            <a:pPr lvl="0">
              <a:buNone/>
            </a:pPr>
            <a:endParaRPr lang="sr-Cyrl-R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Коришћење роба и услуга је  </a:t>
            </a:r>
            <a:r>
              <a:rPr lang="sr-Cyrl-RS" sz="1700" dirty="0" smtClean="0">
                <a:ea typeface="SimSun" panose="02010600030101010101" pitchFamily="2" charset="-122"/>
              </a:rPr>
              <a:t>смањено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ea typeface="SimSun" panose="02010600030101010101" pitchFamily="2" charset="-122"/>
              </a:rPr>
              <a:t>за  64</a:t>
            </a:r>
            <a:r>
              <a:rPr lang="sr-Cyrl-RS" sz="1800" b="1" dirty="0" smtClean="0">
                <a:ea typeface="SimSun" panose="02010600030101010101" pitchFamily="2" charset="-122"/>
              </a:rPr>
              <a:t>.940.213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Расходи за запослене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</a:t>
            </a:r>
            <a:r>
              <a:rPr lang="sr-Cyrl-RS" sz="1800" b="1" dirty="0" smtClean="0">
                <a:ea typeface="SimSun" panose="02010600030101010101" pitchFamily="2" charset="-122"/>
              </a:rPr>
              <a:t>2</a:t>
            </a:r>
            <a:r>
              <a:rPr lang="sr-Latn-RS" sz="1800" b="1" dirty="0" smtClean="0">
                <a:ea typeface="SimSun" panose="02010600030101010101" pitchFamily="2" charset="-122"/>
              </a:rPr>
              <a:t>.</a:t>
            </a:r>
            <a:r>
              <a:rPr lang="sr-Cyrl-RS" sz="1800" b="1" dirty="0" smtClean="0">
                <a:ea typeface="SimSun" panose="02010600030101010101" pitchFamily="2" charset="-122"/>
              </a:rPr>
              <a:t>053.134 динара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Остали расходи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</a:t>
            </a:r>
            <a:r>
              <a:rPr lang="sr-Cyrl-RS" sz="1700" b="1" dirty="0" smtClean="0">
                <a:ea typeface="SimSun" panose="02010600030101010101" pitchFamily="2" charset="-122"/>
              </a:rPr>
              <a:t>844.340</a:t>
            </a:r>
            <a:r>
              <a:rPr lang="sr-Cyrl-RS" sz="1700" dirty="0" smtClean="0">
                <a:ea typeface="SimSun" panose="02010600030101010101" pitchFamily="2" charset="-122"/>
              </a:rPr>
              <a:t> динара</a:t>
            </a: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</a:t>
            </a:r>
            <a:r>
              <a:rPr lang="sr-Cyrl-RS" sz="1700" dirty="0" smtClean="0"/>
              <a:t>за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114.045.323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</a:p>
          <a:p>
            <a:pPr>
              <a:buNone/>
              <a:defRPr/>
            </a:pPr>
            <a:endParaRPr lang="sr-Latn-R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95800"/>
            <a:ext cx="6934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Средства резерви </a:t>
            </a:r>
            <a:r>
              <a:rPr lang="sr-Cyrl-RS" sz="1600" dirty="0" smtClean="0">
                <a:latin typeface="+mj-lt"/>
                <a:cs typeface="Arial" panose="020B0604020202020204" pitchFamily="34" charset="0"/>
              </a:rPr>
              <a:t>су </a:t>
            </a:r>
            <a:r>
              <a:rPr lang="sr-Cyrl-RS" sz="1600" dirty="0" smtClean="0">
                <a:latin typeface="+mj-lt"/>
              </a:rPr>
              <a:t> </a:t>
            </a:r>
            <a:r>
              <a:rPr lang="sr-Cyrl-RS" sz="1700" dirty="0" smtClean="0">
                <a:latin typeface="+mj-lt"/>
              </a:rPr>
              <a:t>повећана </a:t>
            </a:r>
            <a:r>
              <a:rPr lang="sr-Cyrl-RS" sz="1700" dirty="0">
                <a:latin typeface="+mj-lt"/>
              </a:rPr>
              <a:t>за </a:t>
            </a:r>
            <a:r>
              <a:rPr lang="sr-Cyrl-RS" sz="1700" b="1" dirty="0" smtClean="0">
                <a:latin typeface="+mj-lt"/>
              </a:rPr>
              <a:t>14.472.874</a:t>
            </a:r>
            <a:r>
              <a:rPr lang="sr-Cyrl-RS" sz="1700" dirty="0" smtClean="0">
                <a:latin typeface="+mj-lt"/>
              </a:rPr>
              <a:t> </a:t>
            </a:r>
            <a:r>
              <a:rPr lang="sr-Cyrl-RS" sz="1700" dirty="0">
                <a:latin typeface="+mj-lt"/>
              </a:rPr>
              <a:t>динара</a:t>
            </a:r>
            <a:endParaRPr lang="en-US" sz="1700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Социјална помоћ </a:t>
            </a:r>
            <a:r>
              <a:rPr lang="sr-Cyrl-RS" altLang="en-US" sz="1700" dirty="0" smtClean="0">
                <a:latin typeface="+mj-lt"/>
                <a:cs typeface="Arial" panose="020B0604020202020204" pitchFamily="34" charset="0"/>
              </a:rPr>
              <a:t>је повећана </a:t>
            </a:r>
            <a:r>
              <a:rPr lang="sr-Cyrl-RS" altLang="en-US" sz="1700" dirty="0">
                <a:latin typeface="+mj-lt"/>
              </a:rPr>
              <a:t>за </a:t>
            </a:r>
            <a:r>
              <a:rPr lang="sr-Cyrl-RS" altLang="en-US" sz="1700" b="1" dirty="0" smtClean="0">
                <a:latin typeface="+mj-lt"/>
              </a:rPr>
              <a:t>576.000 </a:t>
            </a:r>
            <a:r>
              <a:rPr lang="sr-Cyrl-RS" altLang="en-US" sz="1700" dirty="0" smtClean="0">
                <a:latin typeface="+mj-lt"/>
              </a:rPr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700" b="1" dirty="0" smtClean="0">
                <a:solidFill>
                  <a:srgbClr val="0099FF"/>
                </a:solidFill>
                <a:latin typeface="+mj-lt"/>
                <a:ea typeface="SimSun" panose="02010600030101010101" pitchFamily="2" charset="-122"/>
              </a:rPr>
              <a:t>Субвенције </a:t>
            </a:r>
            <a:r>
              <a:rPr lang="sr-Cyrl-RS" dirty="0" smtClean="0">
                <a:latin typeface="+mj-lt"/>
                <a:ea typeface="SimSun" panose="02010600030101010101" pitchFamily="2" charset="-122"/>
              </a:rPr>
              <a:t>су повећане за </a:t>
            </a:r>
            <a:r>
              <a:rPr lang="sr-Cyrl-RS" b="1" dirty="0" smtClean="0">
                <a:latin typeface="+mj-lt"/>
                <a:ea typeface="SimSun" panose="02010600030101010101" pitchFamily="2" charset="-122"/>
              </a:rPr>
              <a:t>7.000.000</a:t>
            </a:r>
            <a:r>
              <a:rPr lang="sr-Cyrl-RS" dirty="0" smtClean="0">
                <a:latin typeface="+mj-lt"/>
                <a:ea typeface="SimSun" panose="02010600030101010101" pitchFamily="2" charset="-122"/>
              </a:rPr>
              <a:t>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rgbClr val="0099FF"/>
                </a:solidFill>
                <a:latin typeface="+mj-lt"/>
                <a:ea typeface="SimSun" panose="02010600030101010101" pitchFamily="2" charset="-122"/>
                <a:cs typeface="Times New Roman" pitchFamily="18" charset="0"/>
              </a:rPr>
              <a:t>Донације, дотације и трансфери </a:t>
            </a:r>
            <a:r>
              <a:rPr lang="sr-Cyrl-RS" altLang="en-US" sz="1700" dirty="0" smtClean="0">
                <a:latin typeface="+mj-lt"/>
                <a:ea typeface="SimSun" panose="02010600030101010101" pitchFamily="2" charset="-122"/>
                <a:cs typeface="Times New Roman" pitchFamily="18" charset="0"/>
              </a:rPr>
              <a:t>су повећане за </a:t>
            </a:r>
            <a:r>
              <a:rPr lang="sr-Cyrl-RS" altLang="en-US" sz="1700" b="1" dirty="0" smtClean="0">
                <a:latin typeface="+mj-lt"/>
                <a:ea typeface="SimSun" panose="02010600030101010101" pitchFamily="2" charset="-122"/>
                <a:cs typeface="Times New Roman" pitchFamily="18" charset="0"/>
              </a:rPr>
              <a:t>5.217.000,00 </a:t>
            </a:r>
            <a:r>
              <a:rPr lang="sr-Cyrl-RS" altLang="en-US" sz="1700" dirty="0" smtClean="0">
                <a:latin typeface="+mj-lt"/>
                <a:ea typeface="SimSun" panose="02010600030101010101" pitchFamily="2" charset="-122"/>
                <a:cs typeface="Times New Roman" pitchFamily="18" charset="0"/>
              </a:rPr>
              <a:t>динара</a:t>
            </a:r>
            <a:endParaRPr lang="sr-Latn-RS" altLang="en-US" sz="1700" dirty="0">
              <a:latin typeface="+mj-lt"/>
              <a:cs typeface="Times New Roman" pitchFamily="18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485775" cy="12176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724400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6722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</a:t>
                      </a:r>
                      <a:r>
                        <a:rPr lang="sr-Cyrl-RS" sz="1200" dirty="0" smtClean="0"/>
                        <a:t>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9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</a:t>
                      </a:r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3.700.000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14</a:t>
                      </a:r>
                      <a:endParaRPr lang="sr-Latn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0</a:t>
                      </a:r>
                      <a:r>
                        <a:rPr lang="sr-Cyrl-RS" sz="1000" dirty="0" smtClean="0"/>
                        <a:t>,4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48.643.789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13.600.000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63.3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82.825.309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5</a:t>
                      </a:r>
                      <a:r>
                        <a:rPr lang="sr-Cyrl-RS" sz="1000" dirty="0" smtClean="0"/>
                        <a:t>7.221.300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12</a:t>
                      </a:r>
                      <a:r>
                        <a:rPr lang="sr-Cyrl-RS" sz="1000" dirty="0" smtClean="0"/>
                        <a:t>.399.000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35.865.660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</a:t>
                      </a:r>
                      <a:r>
                        <a:rPr lang="sr-Latn-RS" sz="1000" dirty="0" smtClean="0"/>
                        <a:t>,</a:t>
                      </a:r>
                      <a:r>
                        <a:rPr lang="sr-Cyrl-R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34.274.829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</a:t>
                      </a:r>
                      <a:r>
                        <a:rPr lang="sr-Latn-RS" sz="1000" dirty="0" smtClean="0"/>
                        <a:t>3</a:t>
                      </a:r>
                      <a:r>
                        <a:rPr lang="sr-Cyrl-RS" sz="1000" dirty="0" smtClean="0"/>
                        <a:t>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223.298.269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27,5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2</a:t>
                      </a:r>
                      <a:r>
                        <a:rPr lang="sr-Cyrl-RS" sz="1000" dirty="0" smtClean="0"/>
                        <a:t>7.471.844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00" dirty="0" smtClean="0"/>
                    </a:p>
                    <a:p>
                      <a:pPr algn="ctr"/>
                      <a:r>
                        <a:rPr lang="sr-Latn-RS" sz="1000" dirty="0" smtClean="0"/>
                        <a:t>3,</a:t>
                      </a:r>
                      <a:r>
                        <a:rPr lang="sr-Cyrl-RS" sz="1000" dirty="0" smtClean="0"/>
                        <a:t>3</a:t>
                      </a:r>
                      <a:endParaRPr lang="sr-Latn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12.500.000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813.300.000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57200"/>
            <a:ext cx="2663825" cy="16764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0"/>
            <a:ext cx="35052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590800"/>
            <a:ext cx="2057400" cy="3962399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812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514600"/>
            <a:ext cx="32575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50901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</a:t>
                      </a:r>
                      <a:r>
                        <a:rPr lang="sr-Cyrl-RS" sz="1200" dirty="0" smtClean="0"/>
                        <a:t>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14.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834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085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,82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6.668.194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,82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5.969.565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0,73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616.717.686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1.799.194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23.367.349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24.474.829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36.643.789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82.825.309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10,18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813.300.000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990601"/>
          <a:ext cx="7560841" cy="572095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351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1.Прикључак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“Средње школе” Кладово на топловод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2.Изградња градског базена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4.Унапређење енерг.ефикасности породичних стамбених објеката у општини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6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15863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1.Прикључак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“Средње школе” Кладово на топловод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2.Изградња градског базена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4.Унапређење енерг.ефикасности породичних стамбених објеката у општини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2022.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општине Кладово: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hlinkClick r:id="rId2"/>
              </a:rPr>
              <a:t>http://www.kladovo.org.rs/odsek-za-bud%C5%BEet-i-ra%C4%8Dunovodstvo.htm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sr-Cyrl-RS" dirty="0" smtClean="0"/>
              <a:t>Кладова</a:t>
            </a:r>
            <a:r>
              <a:rPr lang="ru-RU" dirty="0" smtClean="0"/>
              <a:t>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Саша Николић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2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2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7</a:t>
            </a:r>
            <a:r>
              <a:rPr lang="sr-Latn-RS" sz="1700" b="1" dirty="0" smtClean="0">
                <a:solidFill>
                  <a:srgbClr val="FF0000"/>
                </a:solidFill>
              </a:rPr>
              <a:t>42</a:t>
            </a:r>
            <a:r>
              <a:rPr lang="sr-Cyrl-RS" sz="1700" b="1" dirty="0" smtClean="0">
                <a:solidFill>
                  <a:srgbClr val="FF0000"/>
                </a:solidFill>
              </a:rPr>
              <a:t>.</a:t>
            </a:r>
            <a:r>
              <a:rPr lang="sr-Latn-RS" sz="1700" b="1" dirty="0" smtClean="0">
                <a:solidFill>
                  <a:srgbClr val="FF0000"/>
                </a:solidFill>
              </a:rPr>
              <a:t>2</a:t>
            </a:r>
            <a:r>
              <a:rPr lang="sr-Cyrl-RS" sz="1700" b="1" dirty="0" smtClean="0">
                <a:solidFill>
                  <a:srgbClr val="FF0000"/>
                </a:solidFill>
              </a:rPr>
              <a:t>00.000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</a:t>
            </a:r>
            <a:r>
              <a:rPr lang="sr-Cyrl-RS" sz="1700" dirty="0" smtClean="0"/>
              <a:t>од </a:t>
            </a:r>
            <a:r>
              <a:rPr lang="sr-Latn-RS" sz="1700" dirty="0" smtClean="0"/>
              <a:t>6</a:t>
            </a:r>
            <a:r>
              <a:rPr lang="sr-Cyrl-RS" sz="1700" b="1" dirty="0" smtClean="0"/>
              <a:t>0.000.000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 </a:t>
            </a:r>
            <a:r>
              <a:rPr lang="sr-Latn-RS" sz="1700" b="1" dirty="0" smtClean="0"/>
              <a:t>11</a:t>
            </a:r>
            <a:r>
              <a:rPr lang="sr-Cyrl-RS" sz="1700" b="1" dirty="0" smtClean="0"/>
              <a:t>.</a:t>
            </a:r>
            <a:r>
              <a:rPr lang="sr-Latn-RS" sz="1700" b="1" dirty="0" smtClean="0"/>
              <a:t>100</a:t>
            </a:r>
            <a:r>
              <a:rPr lang="sr-Cyrl-RS" sz="1700" b="1" dirty="0" smtClean="0"/>
              <a:t>.</a:t>
            </a:r>
            <a:r>
              <a:rPr lang="sr-Latn-RS" sz="1700" b="1" dirty="0" smtClean="0"/>
              <a:t>000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8</a:t>
            </a:r>
            <a:r>
              <a:rPr lang="sr-Latn-RS" sz="4400" b="1" dirty="0" smtClean="0">
                <a:solidFill>
                  <a:srgbClr val="FF0000"/>
                </a:solidFill>
              </a:rPr>
              <a:t>13</a:t>
            </a:r>
            <a:r>
              <a:rPr lang="sr-Cyrl-RS" sz="4400" b="1" dirty="0" smtClean="0">
                <a:solidFill>
                  <a:srgbClr val="FF0000"/>
                </a:solidFill>
              </a:rPr>
              <a:t>.</a:t>
            </a:r>
            <a:r>
              <a:rPr lang="sr-Latn-RS" sz="4400" b="1" dirty="0" smtClean="0">
                <a:solidFill>
                  <a:srgbClr val="FF0000"/>
                </a:solidFill>
              </a:rPr>
              <a:t>300</a:t>
            </a:r>
            <a:r>
              <a:rPr lang="sr-Cyrl-RS" sz="4400" b="1" dirty="0" smtClean="0">
                <a:solidFill>
                  <a:srgbClr val="FF0000"/>
                </a:solidFill>
              </a:rPr>
              <a:t>.</a:t>
            </a:r>
            <a:r>
              <a:rPr lang="sr-Latn-RS" sz="4400" b="1" dirty="0" smtClean="0">
                <a:solidFill>
                  <a:srgbClr val="FF0000"/>
                </a:solidFill>
              </a:rPr>
              <a:t>000</a:t>
            </a:r>
            <a:r>
              <a:rPr lang="en-GB" sz="4400" b="1" dirty="0" smtClean="0"/>
              <a:t>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4601</TotalTime>
  <Words>1819</Words>
  <Application>Microsoft Office PowerPoint</Application>
  <PresentationFormat>On-screen Show (4:3)</PresentationFormat>
  <Paragraphs>371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Укупни буџетски приходи и примања</vt:lpstr>
      <vt:lpstr>Шта се променило у односу на 2021. годину?</vt:lpstr>
      <vt:lpstr>На шта се троше јавна средства?</vt:lpstr>
      <vt:lpstr>Slide 15</vt:lpstr>
      <vt:lpstr>Структура планираних расхода и издатака буџета за 2022. годину</vt:lpstr>
      <vt:lpstr>Структура планираних расхода и издатака буџета за 2022 годину</vt:lpstr>
      <vt:lpstr>Шта се променило у односу на 2021.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575</cp:revision>
  <cp:lastPrinted>2018-01-29T14:26:33Z</cp:lastPrinted>
  <dcterms:created xsi:type="dcterms:W3CDTF">2006-08-16T00:00:00Z</dcterms:created>
  <dcterms:modified xsi:type="dcterms:W3CDTF">2022-01-05T12:55:10Z</dcterms:modified>
</cp:coreProperties>
</file>