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64E-2"/>
          <c:y val="0.45089978189346053"/>
          <c:w val="0.97839506172839508"/>
          <c:h val="0.42207755720675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Приходи од пореза  49.4%</c:v>
                </c:pt>
                <c:pt idx="1">
                  <c:v>Трансфери 19,82%</c:v>
                </c:pt>
                <c:pt idx="2">
                  <c:v>Други приходи 18,61%</c:v>
                </c:pt>
                <c:pt idx="3">
                  <c:v>Примања од продаје нефинансијске имовине 0,72%</c:v>
                </c:pt>
                <c:pt idx="4">
                  <c:v>Примања од продаје финансијске имовине 0,02%</c:v>
                </c:pt>
                <c:pt idx="5">
                  <c:v>Пренета средства из ранијих година   11,39%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412395226</c:v>
                </c:pt>
                <c:pt idx="1">
                  <c:v>165350000</c:v>
                </c:pt>
                <c:pt idx="2">
                  <c:v>155252000</c:v>
                </c:pt>
                <c:pt idx="3">
                  <c:v>6000000</c:v>
                </c:pt>
                <c:pt idx="4">
                  <c:v>200000</c:v>
                </c:pt>
                <c:pt idx="5">
                  <c:v>95000000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Sheet1!$A$2:$A$10</c:f>
              <c:strCache>
                <c:ptCount val="9"/>
                <c:pt idx="0">
                  <c:v>Коришћење роба и услуга - 30,11%</c:v>
                </c:pt>
                <c:pt idx="1">
                  <c:v>Дотације и трансфери - 13,14%</c:v>
                </c:pt>
                <c:pt idx="2">
                  <c:v>Расходи за запослене - 19,19%</c:v>
                </c:pt>
                <c:pt idx="3">
                  <c:v>Социјална помоћ - 1,12%</c:v>
                </c:pt>
                <c:pt idx="4">
                  <c:v>Субвенције - 0.07%</c:v>
                </c:pt>
                <c:pt idx="5">
                  <c:v>Остали расходи - 7.45%</c:v>
                </c:pt>
                <c:pt idx="6">
                  <c:v>Средства резерве - 0.84%</c:v>
                </c:pt>
                <c:pt idx="7">
                  <c:v>Капитални издаци - 27.96%</c:v>
                </c:pt>
                <c:pt idx="8">
                  <c:v>Издаци за отплату главнице - 0.12%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30.110000000000007</c:v>
                </c:pt>
                <c:pt idx="1">
                  <c:v>13.14</c:v>
                </c:pt>
                <c:pt idx="2">
                  <c:v>19.190000000000001</c:v>
                </c:pt>
                <c:pt idx="3">
                  <c:v>1.1200000000000001</c:v>
                </c:pt>
                <c:pt idx="4">
                  <c:v>7.0000000000000021E-2</c:v>
                </c:pt>
                <c:pt idx="5">
                  <c:v>7.45</c:v>
                </c:pt>
                <c:pt idx="6">
                  <c:v>0.84000000000000019</c:v>
                </c:pt>
                <c:pt idx="7">
                  <c:v>27.959999999999994</c:v>
                </c:pt>
                <c:pt idx="8">
                  <c:v>0.12000000000000002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Sheet1!$A$2:$A$18</c:f>
              <c:strCache>
                <c:ptCount val="16"/>
                <c:pt idx="0">
                  <c:v>Становање,урбанизам и просторно планирање 0.74%</c:v>
                </c:pt>
                <c:pt idx="1">
                  <c:v>Комуналне делатности 11.31%</c:v>
                </c:pt>
                <c:pt idx="2">
                  <c:v>Локални економски развој 1.01%</c:v>
                </c:pt>
                <c:pt idx="3">
                  <c:v>Развој туризма 16.69%</c:v>
                </c:pt>
                <c:pt idx="4">
                  <c:v>Пољопривреда и рурални развој 2.29%</c:v>
                </c:pt>
                <c:pt idx="5">
                  <c:v>Заштита животне средине 0.23%</c:v>
                </c:pt>
                <c:pt idx="6">
                  <c:v>Организација саобраћаја и саобраћајна инфраструктура 8.55%</c:v>
                </c:pt>
                <c:pt idx="7">
                  <c:v>Предшколско васпитање и образовање  9.45%</c:v>
                </c:pt>
                <c:pt idx="8">
                  <c:v>Основно образовање и васпитање 6.27%</c:v>
                </c:pt>
                <c:pt idx="9">
                  <c:v>Средње образовање и васпитање 1.3%</c:v>
                </c:pt>
                <c:pt idx="10">
                  <c:v>Социјална и дечија заштита 3.8%</c:v>
                </c:pt>
                <c:pt idx="11">
                  <c:v>Здравствена заштита 0.48%</c:v>
                </c:pt>
                <c:pt idx="12">
                  <c:v>Развој културе и информисања  4.4%</c:v>
                </c:pt>
                <c:pt idx="13">
                  <c:v>Развој спорта и омладине  2.69%</c:v>
                </c:pt>
                <c:pt idx="14">
                  <c:v>Опште услуге локалне самоуправе  26.54%</c:v>
                </c:pt>
                <c:pt idx="15">
                  <c:v>Политички систем локалне самоуправе 4.26%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7.4000000000000012E-3</c:v>
                </c:pt>
                <c:pt idx="1">
                  <c:v>0.11310000000000002</c:v>
                </c:pt>
                <c:pt idx="2">
                  <c:v>1.0100000000000001E-2</c:v>
                </c:pt>
                <c:pt idx="3">
                  <c:v>0.16689999999999999</c:v>
                </c:pt>
                <c:pt idx="4">
                  <c:v>2.2900000000000004E-2</c:v>
                </c:pt>
                <c:pt idx="5">
                  <c:v>2.3000000000000004E-3</c:v>
                </c:pt>
                <c:pt idx="6">
                  <c:v>8.550000000000002E-2</c:v>
                </c:pt>
                <c:pt idx="7">
                  <c:v>9.4500000000000015E-2</c:v>
                </c:pt>
                <c:pt idx="8">
                  <c:v>6.270000000000002E-2</c:v>
                </c:pt>
                <c:pt idx="9">
                  <c:v>1.2999999999999998E-2</c:v>
                </c:pt>
                <c:pt idx="10">
                  <c:v>3.7999999999999999E-2</c:v>
                </c:pt>
                <c:pt idx="11">
                  <c:v>4.8000000000000004E-3</c:v>
                </c:pt>
                <c:pt idx="12">
                  <c:v>4.3999999999999997E-2</c:v>
                </c:pt>
                <c:pt idx="13">
                  <c:v>2.6900000000000004E-2</c:v>
                </c:pt>
                <c:pt idx="14">
                  <c:v>0.26540000000000002</c:v>
                </c:pt>
                <c:pt idx="15">
                  <c:v>4.2600000000000006E-2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2019.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(834.197.226)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(682.695.226)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(95.000.000-)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(56.502</a:t>
          </a:r>
        </a:p>
        <a:p>
          <a:r>
            <a:rPr lang="sr-Cyrl-RS" dirty="0" smtClean="0">
              <a:solidFill>
                <a:srgbClr val="FF0000"/>
              </a:solidFill>
            </a:rPr>
            <a:t>.000</a:t>
          </a:r>
        </a:p>
        <a:p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834.197.226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>
              <a:solidFill>
                <a:srgbClr val="FF0000"/>
              </a:solidFill>
            </a:rPr>
            <a:t>412.395.226  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165.350.000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</a:t>
          </a:r>
          <a:r>
            <a:rPr lang="sr-Cyrl-RS"/>
            <a:t>приходи  </a:t>
          </a:r>
          <a:r>
            <a:rPr lang="sr-Cyrl-RS" smtClean="0">
              <a:solidFill>
                <a:srgbClr val="FF0000"/>
              </a:solidFill>
            </a:rPr>
            <a:t>155.252.000</a:t>
          </a:r>
          <a:r>
            <a:rPr lang="sr-Cyrl-RS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rgbClr val="FF0000"/>
              </a:solidFill>
            </a:rPr>
            <a:t>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 smtClean="0">
              <a:solidFill>
                <a:srgbClr val="FF0000"/>
              </a:solidFill>
            </a:rPr>
            <a:t>200.000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rgbClr val="FF0000"/>
              </a:solidFill>
            </a:rPr>
            <a:t>95.000.000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834.197.226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251.196.057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233.200.000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160.101.143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9.320.000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109.629.486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rgbClr val="FF0000"/>
              </a:solidFill>
            </a:rPr>
            <a:t>62.150.540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7.000.000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Издаци за отплату главнице </a:t>
          </a:r>
          <a:r>
            <a:rPr lang="sr-Cyrl-RS" dirty="0" smtClean="0">
              <a:solidFill>
                <a:srgbClr val="FF0000"/>
              </a:solidFill>
            </a:rPr>
            <a:t>1.000.000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9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9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9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9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9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9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9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9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969EA-A389-4D4A-8289-61329AB3BA51}" type="pres">
      <dgm:prSet presAssocID="{48682648-3E07-457B-89F2-B1DE67FEC96B}" presName="parTrans" presStyleLbl="sibTrans2D1" presStyleIdx="8" presStyleCnt="9"/>
      <dgm:spPr/>
      <dgm:t>
        <a:bodyPr/>
        <a:lstStyle/>
        <a:p>
          <a:endParaRPr lang="en-US"/>
        </a:p>
      </dgm:t>
    </dgm:pt>
    <dgm:pt modelId="{8AB91226-9C66-46C0-AC22-4C90943D197B}" type="pres">
      <dgm:prSet presAssocID="{48682648-3E07-457B-89F2-B1DE67FEC96B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CBBFD427-B0B7-4946-BB3E-0477E4E6AF48}" type="pres">
      <dgm:prSet presAssocID="{1B68B2E9-7A71-4B43-9069-8B65E028AD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4B3A3636-8E57-4AF5-A4C5-D7E7F96C6373}" type="presOf" srcId="{48682648-3E07-457B-89F2-B1DE67FEC96B}" destId="{8AB91226-9C66-46C0-AC22-4C90943D197B}" srcOrd="1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34E3DA18-D98E-49E8-A0EE-94CC50645147}" type="presOf" srcId="{48682648-3E07-457B-89F2-B1DE67FEC96B}" destId="{4BC969EA-A389-4D4A-8289-61329AB3BA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90EAC7DE-3D09-4748-8E17-8BE5D9738088}" srcId="{9ED1A3B2-A381-4201-823D-E4B4F944886D}" destId="{1B68B2E9-7A71-4B43-9069-8B65E028ADD6}" srcOrd="8" destOrd="0" parTransId="{48682648-3E07-457B-89F2-B1DE67FEC96B}" sibTransId="{B05BAFD5-E405-4EC3-AA09-03A4B7D71D25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13997417-312D-49B4-A994-A12C94D91BB8}" type="presOf" srcId="{1B68B2E9-7A71-4B43-9069-8B65E028ADD6}" destId="{CBBFD427-B0B7-4946-BB3E-0477E4E6AF48}" srcOrd="0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  <dgm:cxn modelId="{435C757D-8CDF-4E44-95B3-E220593EB97A}" type="presParOf" srcId="{014803A4-0C0F-42FB-8D39-BFB94C2E8192}" destId="{4BC969EA-A389-4D4A-8289-61329AB3BA51}" srcOrd="17" destOrd="0" presId="urn:microsoft.com/office/officeart/2005/8/layout/radial5"/>
    <dgm:cxn modelId="{5F751B71-72EE-477A-8CD2-C3968ED08020}" type="presParOf" srcId="{4BC969EA-A389-4D4A-8289-61329AB3BA51}" destId="{8AB91226-9C66-46C0-AC22-4C90943D197B}" srcOrd="0" destOrd="0" presId="urn:microsoft.com/office/officeart/2005/8/layout/radial5"/>
    <dgm:cxn modelId="{CF9A55C1-CE47-4BF0-96F4-2CD79AE923D4}" type="presParOf" srcId="{014803A4-0C0F-42FB-8D39-BFB94C2E8192}" destId="{CBBFD427-B0B7-4946-BB3E-0477E4E6AF48}" srcOrd="1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18.01.2019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18.01.2019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18.01.2019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Укупни буџетски приходи и примања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2018.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232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2019. </a:t>
            </a:r>
            <a:r>
              <a:rPr lang="sr-Cyrl-RS" dirty="0"/>
              <a:t>години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dirty="0" smtClean="0"/>
              <a:t>) су </a:t>
            </a:r>
            <a:r>
              <a:rPr lang="sr-Cyrl-RS" dirty="0"/>
              <a:t>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2018.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148.361.113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1</a:t>
            </a:r>
            <a:r>
              <a:rPr lang="sr-Cyrl-RS" b="1" dirty="0" smtClean="0"/>
              <a:t>5</a:t>
            </a:r>
            <a:r>
              <a:rPr lang="sr-Latn-RS" b="1" dirty="0" smtClean="0"/>
              <a:t>,</a:t>
            </a:r>
            <a:r>
              <a:rPr lang="sr-Cyrl-RS" b="1" dirty="0" smtClean="0"/>
              <a:t>01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334000"/>
            <a:ext cx="6851650" cy="68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dirty="0" smtClean="0"/>
              <a:t> . </a:t>
            </a:r>
            <a:r>
              <a:rPr lang="sr-Cyrl-RS" b="1" dirty="0" smtClean="0">
                <a:solidFill>
                  <a:srgbClr val="FF0000"/>
                </a:solidFill>
              </a:rPr>
              <a:t>Нераспоређени вишак прихода из ранијих година </a:t>
            </a:r>
            <a:r>
              <a:rPr lang="sr-Cyrl-RS" dirty="0" smtClean="0"/>
              <a:t>се повећао  се за 5.000.000 динара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71800"/>
            <a:ext cx="68516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r-Cyrl-RS" sz="2400" dirty="0" smtClean="0">
                <a:solidFill>
                  <a:srgbClr val="FF0000"/>
                </a:solidFill>
              </a:rPr>
              <a:t>.</a:t>
            </a:r>
            <a:r>
              <a:rPr lang="sr-Cyrl-RS" sz="2400" b="1" dirty="0" smtClean="0">
                <a:solidFill>
                  <a:srgbClr val="FF0000"/>
                </a:solidFill>
              </a:rPr>
              <a:t>    Порески приходи </a:t>
            </a:r>
            <a:r>
              <a:rPr lang="sr-Cyrl-RS" sz="2400" dirty="0" smtClean="0"/>
              <a:t>су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смањени за 1</a:t>
            </a:r>
            <a:r>
              <a:rPr lang="sr-Latn-RS" sz="2400" dirty="0" smtClean="0"/>
              <a:t>.</a:t>
            </a:r>
            <a:r>
              <a:rPr lang="sr-Cyrl-RS" sz="2400" dirty="0" smtClean="0"/>
              <a:t>504</a:t>
            </a:r>
            <a:r>
              <a:rPr lang="sr-Latn-RS" sz="2400" dirty="0" smtClean="0"/>
              <a:t>.</a:t>
            </a:r>
            <a:r>
              <a:rPr lang="sr-Cyrl-RS" sz="2400" dirty="0" smtClean="0"/>
              <a:t>774 динара.</a:t>
            </a:r>
            <a:endParaRPr lang="en-US" sz="24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Непорески </a:t>
            </a:r>
            <a:r>
              <a:rPr lang="sr-Cyrl-RS" sz="2400" b="1" dirty="0">
                <a:solidFill>
                  <a:srgbClr val="FF0000"/>
                </a:solidFill>
              </a:rPr>
              <a:t>приходи </a:t>
            </a:r>
            <a:r>
              <a:rPr lang="sr-Cyrl-RS" sz="2400" dirty="0"/>
              <a:t>су</a:t>
            </a:r>
            <a:r>
              <a:rPr lang="sr-Cyrl-RS" sz="2400" b="1" dirty="0">
                <a:solidFill>
                  <a:srgbClr val="FF0000"/>
                </a:solidFill>
              </a:rPr>
              <a:t> </a:t>
            </a:r>
            <a:r>
              <a:rPr lang="sr-Cyrl-RS" sz="2400" dirty="0"/>
              <a:t>смањени за </a:t>
            </a:r>
            <a:r>
              <a:rPr lang="sr-Cyrl-RS" sz="2400" dirty="0" smtClean="0"/>
              <a:t>78</a:t>
            </a:r>
            <a:r>
              <a:rPr lang="sr-Latn-RS" sz="2400" dirty="0" smtClean="0"/>
              <a:t>.</a:t>
            </a:r>
            <a:r>
              <a:rPr lang="sr-Cyrl-RS" sz="2400" dirty="0" smtClean="0"/>
              <a:t>62</a:t>
            </a:r>
            <a:r>
              <a:rPr lang="sr-Latn-RS" sz="2400" dirty="0" smtClean="0"/>
              <a:t>0.000</a:t>
            </a:r>
            <a:r>
              <a:rPr lang="sr-Cyrl-RS" sz="2400" dirty="0" smtClean="0"/>
              <a:t> </a:t>
            </a:r>
            <a:r>
              <a:rPr lang="sr-Cyrl-RS" sz="2400" dirty="0"/>
              <a:t>динара</a:t>
            </a:r>
            <a:r>
              <a:rPr lang="sr-Cyrl-RS" sz="2400" dirty="0" smtClean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sz="2400" dirty="0" smtClean="0"/>
              <a:t> су смањени за 73.236.339 динара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0520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816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2019.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834.197.226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планираних расхода и издатака буџета за 2019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2018.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2019.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2018.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148.361.113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15.1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2057400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700" dirty="0"/>
              <a:t> су смањени за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28.409.438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1700" b="1" dirty="0" smtClean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Дотације и трансфери су смањени </a:t>
            </a:r>
            <a:r>
              <a:rPr lang="sr-Cyrl-RS" sz="1700" b="1" dirty="0" smtClean="0">
                <a:ea typeface="SimSun" panose="02010600030101010101" pitchFamily="2" charset="-122"/>
              </a:rPr>
              <a:t>за  </a:t>
            </a:r>
            <a:r>
              <a:rPr lang="sr-Cyrl-RS" sz="2000" dirty="0" smtClean="0">
                <a:ea typeface="SimSun" panose="02010600030101010101" pitchFamily="2" charset="-122"/>
              </a:rPr>
              <a:t>18.348.466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Права из социјалног осигурања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смањена за </a:t>
            </a:r>
            <a:r>
              <a:rPr lang="sr-Cyrl-RS" sz="1800" dirty="0" smtClean="0">
                <a:ea typeface="SimSun" panose="02010600030101010101" pitchFamily="2" charset="-122"/>
              </a:rPr>
              <a:t>1.083.287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 расходи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2.414.527 динара</a:t>
            </a:r>
            <a:endParaRPr lang="en-US" sz="1700" dirty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101.322.191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за 2.459.363 динара</a:t>
            </a:r>
            <a:endParaRPr lang="sr-Latn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6851650" cy="10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</a:rPr>
              <a:t>Издаци за отплату главнице </a:t>
            </a:r>
            <a:r>
              <a:rPr lang="sr-Cyrl-RS" sz="1700" dirty="0" smtClean="0"/>
              <a:t>су </a:t>
            </a:r>
            <a:r>
              <a:rPr lang="sr-Cyrl-RS" sz="1700" dirty="0"/>
              <a:t>повећани за </a:t>
            </a:r>
            <a:r>
              <a:rPr lang="sr-Cyrl-RS" sz="1700" dirty="0" smtClean="0"/>
              <a:t>1.000.000 </a:t>
            </a:r>
            <a:r>
              <a:rPr lang="sr-Cyrl-RS" sz="1700" dirty="0"/>
              <a:t>динара</a:t>
            </a:r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4.676.159 </a:t>
            </a:r>
            <a:r>
              <a:rPr lang="sr-Cyrl-RS" altLang="en-US" sz="1700" dirty="0"/>
              <a:t>динара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2019.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94.300.000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1,01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139.247.258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16,69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19.100.000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2,29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0,23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71.300.000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8,55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78.852.889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52.290.000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6,27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10.854.000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1,30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31.710.540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3.80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36.682.183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4,40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22.400.000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2,69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221.400.074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26,54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35.560.282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4,26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834.197.226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09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2019.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17.968.122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2,15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11.042.160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1,32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0,79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642.311.545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1.742.098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22.187.471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2,66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24.182.183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29.360.758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3,52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78.852.889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9,45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834.197.226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511446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</a:t>
                      </a:r>
                      <a:r>
                        <a:rPr lang="sr-Cyrl-RS" sz="1500" dirty="0" smtClean="0">
                          <a:effectLst/>
                        </a:rPr>
                        <a:t>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1.Капитално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2.Реконструкција платоа испред  Дома омладине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ограде око старог гробља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5.700.000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Израда пројектне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5.Изградња зелене пијаце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6.Наслеђе на граници Дунава – “ Визитор центар”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109.886.500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01557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2018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1.Капитално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2.Реконструкција платоа испред  Дома омладине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ограде око старог гробља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5.700.000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Израда пројектне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5.Изградња зелене пијаце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6.Наслеђе на граници Дунава – “ Визитор центар”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109.886.500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2019.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општине Кладово: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www.kladovo.org.rs</a:t>
            </a:r>
            <a:r>
              <a:rPr lang="sr-Cyrl-R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sr-Latn-R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sr-Latn-R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2019.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Кладова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Милисав Ратопекић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2019.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2019.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682.695.226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</a:t>
            </a:r>
            <a:r>
              <a:rPr lang="sr-Cyrl-RS" sz="1700" dirty="0" smtClean="0"/>
              <a:t>од </a:t>
            </a:r>
            <a:r>
              <a:rPr lang="sr-Cyrl-RS" sz="1700" b="1" dirty="0" smtClean="0"/>
              <a:t>95.000.000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 </a:t>
            </a:r>
            <a:r>
              <a:rPr lang="sr-Cyrl-RS" sz="1700" b="1" dirty="0" smtClean="0"/>
              <a:t>56.502.000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834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1726</Words>
  <Application>Microsoft Office PowerPoint</Application>
  <PresentationFormat>On-screen Show (4:3)</PresentationFormat>
  <Paragraphs>372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Укупни буџетски приходи и примања</vt:lpstr>
      <vt:lpstr>Шта се променило у односу на 2018. годину?</vt:lpstr>
      <vt:lpstr>На шта се троше јавна средства?</vt:lpstr>
      <vt:lpstr>Slide 15</vt:lpstr>
      <vt:lpstr>Структура планираних расхода и издатака буџета за 2019. годину</vt:lpstr>
      <vt:lpstr>Структура планираних расхода и издатака буџета за 2019 годину</vt:lpstr>
      <vt:lpstr>Шта се променило у односу на 2018.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442</cp:revision>
  <cp:lastPrinted>2018-01-29T14:26:33Z</cp:lastPrinted>
  <dcterms:created xsi:type="dcterms:W3CDTF">2006-08-16T00:00:00Z</dcterms:created>
  <dcterms:modified xsi:type="dcterms:W3CDTF">2019-01-18T10:28:47Z</dcterms:modified>
</cp:coreProperties>
</file>