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89" r:id="rId25"/>
    <p:sldId id="290" r:id="rId26"/>
    <p:sldId id="278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
<Relationships xmlns="http://schemas.openxmlformats.org/package/2006/relationships"/>

</file>

<file path=ppt/charts/_rels/chart2.xml.rels><?xml version="1.0" encoding="UTF-8" standalone="yes"?>
<Relationships xmlns="http://schemas.openxmlformats.org/package/2006/relationships"/>

</file>

<file path=ppt/charts/_rels/chart3.xml.rels><?xml version="1.0" encoding="UTF-8" standalone="yes"?>
<Relationships xmlns="http://schemas.openxmlformats.org/package/2006/relationships"/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81E-2"/>
          <c:y val="0.45318286412828568"/>
          <c:w val="0.97067901234568033"/>
          <c:h val="0.41979452054794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Приходи од пореза  55.04%</c:v>
                </c:pt>
                <c:pt idx="1">
                  <c:v>Трансфери 19,87%</c:v>
                </c:pt>
                <c:pt idx="2">
                  <c:v>Други приходи 4,96%</c:v>
                </c:pt>
                <c:pt idx="3">
                  <c:v>Примања од продаје нефинансијске имовине 0,72%</c:v>
                </c:pt>
                <c:pt idx="4">
                  <c:v>Примања од продаје финансијске имовине 0,02%</c:v>
                </c:pt>
                <c:pt idx="5">
                  <c:v>Пренета средства из ранијих година   5,99%</c:v>
                </c:pt>
                <c:pt idx="6">
                  <c:v>Донације од међународних организација 5,38%</c:v>
                </c:pt>
                <c:pt idx="7">
                  <c:v>Мешовити и неодређени приходи 8,02%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459800000</c:v>
                </c:pt>
                <c:pt idx="1">
                  <c:v>166000000</c:v>
                </c:pt>
                <c:pt idx="2">
                  <c:v>41400000</c:v>
                </c:pt>
                <c:pt idx="3">
                  <c:v>6000000</c:v>
                </c:pt>
                <c:pt idx="4">
                  <c:v>200000</c:v>
                </c:pt>
                <c:pt idx="5">
                  <c:v>50000000</c:v>
                </c:pt>
                <c:pt idx="6">
                  <c:v>44916734</c:v>
                </c:pt>
                <c:pt idx="7">
                  <c:v>67000000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Sheet1!$A$2:$A$10</c:f>
              <c:strCache>
                <c:ptCount val="9"/>
                <c:pt idx="0">
                  <c:v>Коришћење роба и услуга - 37,34%</c:v>
                </c:pt>
                <c:pt idx="1">
                  <c:v>Дотације и трансфери - 10,68%</c:v>
                </c:pt>
                <c:pt idx="2">
                  <c:v>Расходи за запослене - 20,95%</c:v>
                </c:pt>
                <c:pt idx="3">
                  <c:v>Социјална помоћ - 0,82%</c:v>
                </c:pt>
                <c:pt idx="4">
                  <c:v>Субвенције - 0.07%</c:v>
                </c:pt>
                <c:pt idx="5">
                  <c:v>Остали расходи - 6.84%</c:v>
                </c:pt>
                <c:pt idx="6">
                  <c:v>Средства резерве - 1.02%</c:v>
                </c:pt>
                <c:pt idx="7">
                  <c:v>Капитални издаци - 22.26%</c:v>
                </c:pt>
                <c:pt idx="8">
                  <c:v>Издаци за отплату главнице - 0.02%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37.340000000000003</c:v>
                </c:pt>
                <c:pt idx="1">
                  <c:v>10.68</c:v>
                </c:pt>
                <c:pt idx="2">
                  <c:v>20.95</c:v>
                </c:pt>
                <c:pt idx="3">
                  <c:v>0.8200000000000004</c:v>
                </c:pt>
                <c:pt idx="4">
                  <c:v>7.0000000000000021E-2</c:v>
                </c:pt>
                <c:pt idx="5">
                  <c:v>6.84</c:v>
                </c:pt>
                <c:pt idx="6">
                  <c:v>1.02</c:v>
                </c:pt>
                <c:pt idx="7">
                  <c:v>22.259999999999987</c:v>
                </c:pt>
                <c:pt idx="8">
                  <c:v>2.0000000000000011E-2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Sheet1!$A$2:$A$18</c:f>
              <c:strCache>
                <c:ptCount val="16"/>
                <c:pt idx="0">
                  <c:v>Становање,урбанизам и просторно планирање 0.23%</c:v>
                </c:pt>
                <c:pt idx="1">
                  <c:v>Комуналне делатности 10.91%</c:v>
                </c:pt>
                <c:pt idx="2">
                  <c:v>Локални економски развој 0.6%</c:v>
                </c:pt>
                <c:pt idx="3">
                  <c:v>Развој туризма 11.93%</c:v>
                </c:pt>
                <c:pt idx="4">
                  <c:v>Пољопривреда и рурални развој 2.11%</c:v>
                </c:pt>
                <c:pt idx="5">
                  <c:v>Заштита животне средине 8.84%</c:v>
                </c:pt>
                <c:pt idx="6">
                  <c:v>Организација саобраћаја и саобраћајна инфраструктура 8.25%</c:v>
                </c:pt>
                <c:pt idx="7">
                  <c:v>Предшколско васпитање и образовање  9.60%</c:v>
                </c:pt>
                <c:pt idx="8">
                  <c:v>Основно образовање и васпитање 6.50%</c:v>
                </c:pt>
                <c:pt idx="9">
                  <c:v>Средње образовање и васпитање 1.3%</c:v>
                </c:pt>
                <c:pt idx="10">
                  <c:v>Социјална и дечија заштита 4.45%</c:v>
                </c:pt>
                <c:pt idx="11">
                  <c:v>Здравствена заштита 0.48%</c:v>
                </c:pt>
                <c:pt idx="12">
                  <c:v>Развој културе и информисања  4.11%</c:v>
                </c:pt>
                <c:pt idx="13">
                  <c:v>Развој спорта и омладине  2.79%</c:v>
                </c:pt>
                <c:pt idx="14">
                  <c:v>Опште услуге локалне самоуправе  24.35%</c:v>
                </c:pt>
                <c:pt idx="15">
                  <c:v>Политички систем локалне самоуправе 3.55%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2.3000000000000017E-3</c:v>
                </c:pt>
                <c:pt idx="1">
                  <c:v>0.10910000000000006</c:v>
                </c:pt>
                <c:pt idx="2">
                  <c:v>6.0000000000000036E-3</c:v>
                </c:pt>
                <c:pt idx="3">
                  <c:v>0.11939000000000002</c:v>
                </c:pt>
                <c:pt idx="4">
                  <c:v>2.1100000000000001E-2</c:v>
                </c:pt>
                <c:pt idx="5">
                  <c:v>8.8400000000000006E-2</c:v>
                </c:pt>
                <c:pt idx="6">
                  <c:v>8.2500000000000004E-2</c:v>
                </c:pt>
                <c:pt idx="7">
                  <c:v>9.6000000000000002E-2</c:v>
                </c:pt>
                <c:pt idx="8">
                  <c:v>6.5000000000000002E-2</c:v>
                </c:pt>
                <c:pt idx="9">
                  <c:v>1.2999999999999998E-2</c:v>
                </c:pt>
                <c:pt idx="10">
                  <c:v>4.4500000000000033E-2</c:v>
                </c:pt>
                <c:pt idx="11">
                  <c:v>4.8000000000000004E-3</c:v>
                </c:pt>
                <c:pt idx="12">
                  <c:v>4.1099999999999998E-2</c:v>
                </c:pt>
                <c:pt idx="13">
                  <c:v>2.7900000000000012E-2</c:v>
                </c:pt>
                <c:pt idx="14">
                  <c:v>0.24350000000000011</c:v>
                </c:pt>
                <c:pt idx="15">
                  <c:v>3.5500000000000004E-2</c:v>
                </c:pt>
                <c:pt idx="16" formatCode="0%">
                  <c:v>1.0000899999999999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2020.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sr-Latn-RS" sz="1300" dirty="0" smtClean="0">
              <a:solidFill>
                <a:srgbClr val="FF0000"/>
              </a:solidFill>
            </a:rPr>
            <a:t>835.316.734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732.800.000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50.000.000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sr-Latn-RS" dirty="0" smtClean="0">
              <a:solidFill>
                <a:srgbClr val="FF0000"/>
              </a:solidFill>
            </a:rPr>
            <a:t>52.516.734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</a:t>
          </a:r>
          <a:r>
            <a:rPr lang="sr-Cyrl-RS" dirty="0" smtClean="0"/>
            <a:t>пореза</a:t>
          </a:r>
          <a:r>
            <a:rPr lang="sr-Latn-RS" dirty="0" smtClean="0"/>
            <a:t>  459.800.000</a:t>
          </a:r>
          <a:r>
            <a:rPr lang="sr-Cyrl-RS" dirty="0" smtClean="0"/>
            <a:t>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/>
            <a:t>166.000.000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Други </a:t>
          </a:r>
          <a:r>
            <a:rPr lang="sr-Cyrl-RS" dirty="0"/>
            <a:t>приходи  </a:t>
          </a:r>
          <a:r>
            <a:rPr lang="sr-Cyrl-RS" dirty="0" smtClean="0"/>
            <a:t>41.400.000 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Latn-RS" dirty="0" smtClean="0"/>
            <a:t>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</a:t>
          </a:r>
          <a:r>
            <a:rPr lang="sr-Cyrl-RS" dirty="0" smtClean="0"/>
            <a:t>задуживања и продаје </a:t>
          </a:r>
          <a:r>
            <a:rPr lang="sr-Cyrl-RS" dirty="0"/>
            <a:t>финансијске имовине </a:t>
          </a:r>
          <a:r>
            <a:rPr lang="sr-Latn-RS" dirty="0" smtClean="0"/>
            <a:t>200.000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</a:t>
          </a:r>
          <a:r>
            <a:rPr lang="sr-Latn-RS" sz="1000" dirty="0" smtClean="0"/>
            <a:t> </a:t>
          </a:r>
          <a:r>
            <a:rPr lang="sr-Latn-RS" sz="1000" dirty="0" smtClean="0">
              <a:solidFill>
                <a:schemeClr val="tx1"/>
              </a:solidFill>
            </a:rPr>
            <a:t>50</a:t>
          </a:r>
          <a:r>
            <a:rPr lang="sr-Cyrl-RS" sz="1000" dirty="0" smtClean="0">
              <a:solidFill>
                <a:schemeClr val="tx1"/>
              </a:solidFill>
            </a:rPr>
            <a:t>.000.000 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276EBCCB-B11F-4FC8-8070-781739091C4A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од међународних организација 44.916.734 динара</a:t>
          </a:r>
          <a:endParaRPr lang="en-US" sz="1000" dirty="0"/>
        </a:p>
      </dgm:t>
    </dgm:pt>
    <dgm:pt modelId="{4CCC1AF1-D5EB-4288-A496-654DE5B5BEF0}" type="parTrans" cxnId="{CCF2DA50-6610-4636-9A30-700C18E9CCCA}">
      <dgm:prSet/>
      <dgm:spPr/>
      <dgm:t>
        <a:bodyPr/>
        <a:lstStyle/>
        <a:p>
          <a:endParaRPr lang="en-US"/>
        </a:p>
      </dgm:t>
    </dgm:pt>
    <dgm:pt modelId="{2A88A6AF-2AE2-4AA3-8C76-79020998D567}" type="sibTrans" cxnId="{CCF2DA50-6610-4636-9A30-700C18E9CCCA}">
      <dgm:prSet/>
      <dgm:spPr/>
      <dgm:t>
        <a:bodyPr/>
        <a:lstStyle/>
        <a:p>
          <a:endParaRPr lang="en-US"/>
        </a:p>
      </dgm:t>
    </dgm:pt>
    <dgm:pt modelId="{81F76FC3-AD81-408D-9A9E-B2FBB259C6F3}">
      <dgm:prSet phldrT="[Text]" custT="1"/>
      <dgm:spPr/>
      <dgm:t>
        <a:bodyPr/>
        <a:lstStyle/>
        <a:p>
          <a:pPr algn="ctr"/>
          <a:r>
            <a:rPr lang="sr-Cyrl-RS" sz="1000" dirty="0" smtClean="0"/>
            <a:t>Мешовити и неодређени приходи 67.000.000 динара</a:t>
          </a:r>
          <a:endParaRPr lang="en-US" sz="1000" dirty="0"/>
        </a:p>
      </dgm:t>
    </dgm:pt>
    <dgm:pt modelId="{BDD1ABD3-A62C-4E2A-93A6-46BE62CA1D8D}" type="parTrans" cxnId="{2C46292A-501D-43D0-B3DF-BC3A41705FF6}">
      <dgm:prSet/>
      <dgm:spPr/>
      <dgm:t>
        <a:bodyPr/>
        <a:lstStyle/>
        <a:p>
          <a:endParaRPr lang="en-US"/>
        </a:p>
      </dgm:t>
    </dgm:pt>
    <dgm:pt modelId="{3566A74F-2FC9-4F93-8D1D-EA8A57F50BAF}" type="sibTrans" cxnId="{2C46292A-501D-43D0-B3DF-BC3A41705FF6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9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A640E-4D13-46E5-9AC2-321D49529E1A}" type="pres">
      <dgm:prSet presAssocID="{276EBCCB-B11F-4FC8-8070-781739091C4A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702C8-EAAF-4112-A70C-6720906BE9B9}" type="pres">
      <dgm:prSet presAssocID="{81F76FC3-AD81-408D-9A9E-B2FBB259C6F3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9ECDC389-B7A2-46A9-97A2-EFC6D6158B04}" type="presOf" srcId="{81F76FC3-AD81-408D-9A9E-B2FBB259C6F3}" destId="{6AF702C8-EAAF-4112-A70C-6720906BE9B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2C46292A-501D-43D0-B3DF-BC3A41705FF6}" srcId="{43275D6C-D470-4E2E-96F8-239EECE5D634}" destId="{81F76FC3-AD81-408D-9A9E-B2FBB259C6F3}" srcOrd="7" destOrd="0" parTransId="{BDD1ABD3-A62C-4E2A-93A6-46BE62CA1D8D}" sibTransId="{3566A74F-2FC9-4F93-8D1D-EA8A57F50BAF}"/>
    <dgm:cxn modelId="{8DD1B100-1018-4A9D-8E8C-328B62BE78DF}" type="presOf" srcId="{276EBCCB-B11F-4FC8-8070-781739091C4A}" destId="{EDDA640E-4D13-46E5-9AC2-321D49529E1A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CCF2DA50-6610-4636-9A30-700C18E9CCCA}" srcId="{43275D6C-D470-4E2E-96F8-239EECE5D634}" destId="{276EBCCB-B11F-4FC8-8070-781739091C4A}" srcOrd="6" destOrd="0" parTransId="{4CCC1AF1-D5EB-4288-A496-654DE5B5BEF0}" sibTransId="{2A88A6AF-2AE2-4AA3-8C76-79020998D567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4C355E2F-9892-4F13-835C-0B48E6D8A5EB}" type="presParOf" srcId="{1FB746E2-D736-4446-8093-C865FE09A112}" destId="{EDDA640E-4D13-46E5-9AC2-321D49529E1A}" srcOrd="7" destOrd="0" presId="urn:microsoft.com/office/officeart/2005/8/layout/radial3"/>
    <dgm:cxn modelId="{6FE8F72D-5A97-4F21-B010-1C960BA33BE5}" type="presParOf" srcId="{1FB746E2-D736-4446-8093-C865FE09A112}" destId="{6AF702C8-EAAF-4112-A70C-6720906BE9B9}" srcOrd="8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835.316.734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311.893.197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b="1" dirty="0" smtClean="0">
              <a:solidFill>
                <a:schemeClr val="tx1"/>
              </a:solidFill>
            </a:rPr>
            <a:t>185.920.136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b="1" dirty="0" smtClean="0">
              <a:solidFill>
                <a:schemeClr val="tx1"/>
              </a:solidFill>
            </a:rPr>
            <a:t>174.962.197 д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chemeClr val="tx1"/>
              </a:solidFill>
            </a:rPr>
            <a:t>6</a:t>
          </a:r>
          <a:r>
            <a:rPr lang="sr-Cyrl-RS" b="1" dirty="0" smtClean="0">
              <a:solidFill>
                <a:schemeClr val="tx1"/>
              </a:solidFill>
            </a:rPr>
            <a:t>.820.000 </a:t>
          </a:r>
          <a:r>
            <a:rPr lang="sr-Cyrl-RS" b="1" dirty="0">
              <a:solidFill>
                <a:schemeClr val="tx1"/>
              </a:solidFill>
            </a:rPr>
            <a:t>д</a:t>
          </a:r>
          <a:r>
            <a:rPr lang="sr-Cyrl-RS" dirty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Дотације </a:t>
          </a:r>
          <a:r>
            <a:rPr lang="sr-Cyrl-RS" dirty="0">
              <a:solidFill>
                <a:schemeClr val="bg1"/>
              </a:solidFill>
            </a:rPr>
            <a:t>и трансфери </a:t>
          </a:r>
          <a:r>
            <a:rPr lang="sr-Cyrl-RS" b="1" dirty="0" smtClean="0">
              <a:solidFill>
                <a:schemeClr val="tx1"/>
              </a:solidFill>
            </a:rPr>
            <a:t>89.264.440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 57.112.000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b="1" dirty="0" smtClean="0">
              <a:solidFill>
                <a:schemeClr val="tx1"/>
              </a:solidFill>
            </a:rPr>
            <a:t>8.544.764  динара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endParaRPr lang="en-US"/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44ABC8A8-3C69-4654-BDAC-2C7A1B42CB1D}">
      <dgm:prSet/>
      <dgm:spPr/>
      <dgm:t>
        <a:bodyPr/>
        <a:lstStyle/>
        <a:p>
          <a:r>
            <a:rPr lang="sr-Cyrl-RS" b="1" dirty="0" smtClean="0">
              <a:solidFill>
                <a:schemeClr val="tx1"/>
              </a:solidFill>
            </a:rPr>
            <a:t>Издаци за отплату гласвнице 200.000 динара</a:t>
          </a:r>
          <a:endParaRPr lang="en-US" b="1" dirty="0">
            <a:solidFill>
              <a:schemeClr val="tx1"/>
            </a:solidFill>
          </a:endParaRPr>
        </a:p>
      </dgm:t>
    </dgm:pt>
    <dgm:pt modelId="{CDC789D8-EE4F-496C-92DF-F130D0749C30}" type="parTrans" cxnId="{FF4BC210-E683-4701-A7DC-27E6BB368EB7}">
      <dgm:prSet/>
      <dgm:spPr/>
      <dgm:t>
        <a:bodyPr/>
        <a:lstStyle/>
        <a:p>
          <a:endParaRPr lang="en-US"/>
        </a:p>
      </dgm:t>
    </dgm:pt>
    <dgm:pt modelId="{D46F9234-1425-48EA-8E81-688D133BE061}" type="sibTrans" cxnId="{FF4BC210-E683-4701-A7DC-27E6BB368EB7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9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9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9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9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9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9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9" custRadScaleRad="100710" custRadScaleInc="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9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9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0A0CA-852F-45DD-B47F-A1973C1FE2AE}" type="pres">
      <dgm:prSet presAssocID="{CDC789D8-EE4F-496C-92DF-F130D0749C30}" presName="parTrans" presStyleLbl="sibTrans2D1" presStyleIdx="8" presStyleCnt="9"/>
      <dgm:spPr/>
      <dgm:t>
        <a:bodyPr/>
        <a:lstStyle/>
        <a:p>
          <a:endParaRPr lang="en-US"/>
        </a:p>
      </dgm:t>
    </dgm:pt>
    <dgm:pt modelId="{972BCF7B-54B8-413C-B203-11C3EBF0FF8B}" type="pres">
      <dgm:prSet presAssocID="{CDC789D8-EE4F-496C-92DF-F130D0749C30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FD011B50-003B-43AB-A838-C80CE057B621}" type="pres">
      <dgm:prSet presAssocID="{44ABC8A8-3C69-4654-BDAC-2C7A1B42CB1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3303BE95-C997-4F1C-AD75-F5AFE603BD5B}" type="presOf" srcId="{CDC789D8-EE4F-496C-92DF-F130D0749C30}" destId="{3650A0CA-852F-45DD-B47F-A1973C1FE2AE}" srcOrd="0" destOrd="0" presId="urn:microsoft.com/office/officeart/2005/8/layout/radial5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A7DCE02A-8508-45B7-8E12-36EEAB304941}" type="presOf" srcId="{44ABC8A8-3C69-4654-BDAC-2C7A1B42CB1D}" destId="{FD011B50-003B-43AB-A838-C80CE057B621}" srcOrd="0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FF4BC210-E683-4701-A7DC-27E6BB368EB7}" srcId="{9ED1A3B2-A381-4201-823D-E4B4F944886D}" destId="{44ABC8A8-3C69-4654-BDAC-2C7A1B42CB1D}" srcOrd="8" destOrd="0" parTransId="{CDC789D8-EE4F-496C-92DF-F130D0749C30}" sibTransId="{D46F9234-1425-48EA-8E81-688D133BE061}"/>
    <dgm:cxn modelId="{F35359F4-F1DA-4341-9CB8-7F7081D7F880}" type="presOf" srcId="{CDC789D8-EE4F-496C-92DF-F130D0749C30}" destId="{972BCF7B-54B8-413C-B203-11C3EBF0FF8B}" srcOrd="1" destOrd="0" presId="urn:microsoft.com/office/officeart/2005/8/layout/radial5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90EAC7DE-3D09-4748-8E17-8BE5D9738088}" srcId="{B1BE2A8E-285E-4C69-9BFF-CE48B252AA50}" destId="{1B68B2E9-7A71-4B43-9069-8B65E028ADD6}" srcOrd="1" destOrd="0" parTransId="{48682648-3E07-457B-89F2-B1DE67FEC96B}" sibTransId="{B05BAFD5-E405-4EC3-AA09-03A4B7D71D25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  <dgm:cxn modelId="{E3427DCD-AEB2-4C67-92B5-C317E2EEB916}" type="presParOf" srcId="{014803A4-0C0F-42FB-8D39-BFB94C2E8192}" destId="{3650A0CA-852F-45DD-B47F-A1973C1FE2AE}" srcOrd="17" destOrd="0" presId="urn:microsoft.com/office/officeart/2005/8/layout/radial5"/>
    <dgm:cxn modelId="{812E936F-A932-4580-BEDE-8E7970EA7915}" type="presParOf" srcId="{3650A0CA-852F-45DD-B47F-A1973C1FE2AE}" destId="{972BCF7B-54B8-413C-B203-11C3EBF0FF8B}" srcOrd="0" destOrd="0" presId="urn:microsoft.com/office/officeart/2005/8/layout/radial5"/>
    <dgm:cxn modelId="{EE0E893C-68AC-4C4D-B619-3D0EC0E78580}" type="presParOf" srcId="{014803A4-0C0F-42FB-8D39-BFB94C2E8192}" destId="{FD011B50-003B-43AB-A838-C80CE057B621}" srcOrd="1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08.11.2019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08.11.2019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08.11.2019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/>
          </a:bodyPr>
          <a:lstStyle/>
          <a:p>
            <a:r>
              <a:rPr lang="sr-Cyrl-RS" dirty="0" smtClean="0"/>
              <a:t>ВОДИЧ </a:t>
            </a:r>
            <a:r>
              <a:rPr lang="sr-Cyrl-RS" dirty="0"/>
              <a:t>КРОЗ </a:t>
            </a:r>
            <a:r>
              <a:rPr lang="sr-Cyrl-RS" dirty="0" smtClean="0"/>
              <a:t>НАЦРТ ОДЛУКЕ </a:t>
            </a:r>
            <a:r>
              <a:rPr lang="sr-Cyrl-RS" dirty="0"/>
              <a:t>О БУЏЕТУ за </a:t>
            </a:r>
            <a:r>
              <a:rPr lang="sr-Cyrl-RS" dirty="0" smtClean="0"/>
              <a:t>2020.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</a:t>
            </a:r>
            <a:r>
              <a:rPr lang="sr-Cyrl-RS" sz="2800" dirty="0" smtClean="0"/>
              <a:t>планираних</a:t>
            </a:r>
            <a:r>
              <a:rPr lang="sr-Cyrl-RS" sz="3200" dirty="0" smtClean="0"/>
              <a:t> приходи и примања за 2020.годину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978080" cy="9144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/>
              <a:t>Које промене у буџету се очекују у односу на текућу 2019 годину</a:t>
            </a:r>
            <a:r>
              <a:rPr lang="sr-Cyrl-RS" sz="2800" dirty="0" smtClean="0"/>
              <a:t>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143000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 smtClean="0"/>
              <a:t>Пројектовано је да ће укупни </a:t>
            </a:r>
            <a:r>
              <a:rPr lang="sr-Cyrl-RS" sz="1800" dirty="0"/>
              <a:t>приходи и примања наше општине у </a:t>
            </a:r>
            <a:r>
              <a:rPr lang="sr-Cyrl-RS" sz="1800" dirty="0" smtClean="0"/>
              <a:t>2020. </a:t>
            </a:r>
            <a:r>
              <a:rPr lang="sr-Cyrl-RS" sz="1800" dirty="0"/>
              <a:t>години </a:t>
            </a:r>
            <a:r>
              <a:rPr lang="sr-Cyrl-RS" sz="1800" dirty="0" smtClean="0"/>
              <a:t>( </a:t>
            </a:r>
            <a:r>
              <a:rPr lang="sr-Cyrl-RS" sz="1800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sz="1800" dirty="0" smtClean="0"/>
              <a:t>) бити  </a:t>
            </a:r>
            <a:r>
              <a:rPr lang="sr-Cyrl-RS" sz="1800" b="1" dirty="0" smtClean="0"/>
              <a:t>смањени </a:t>
            </a:r>
            <a:r>
              <a:rPr lang="sr-Cyrl-RS" sz="1800" dirty="0"/>
              <a:t>у односу на последњу измену Одлуке о буџету </a:t>
            </a:r>
            <a:r>
              <a:rPr lang="sr-Cyrl-RS" sz="1800" dirty="0" smtClean="0"/>
              <a:t>за 2019. годину за </a:t>
            </a:r>
            <a:r>
              <a:rPr lang="sr-Latn-RS" sz="1800" dirty="0" smtClean="0"/>
              <a:t>80.771.494 </a:t>
            </a:r>
            <a:r>
              <a:rPr lang="sr-Cyrl-RS" sz="1800" dirty="0" smtClean="0"/>
              <a:t>динара , </a:t>
            </a:r>
            <a:r>
              <a:rPr lang="sr-Cyrl-RS" sz="1800" dirty="0"/>
              <a:t>односно за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 smtClean="0">
                <a:solidFill>
                  <a:srgbClr val="FF0000"/>
                </a:solidFill>
              </a:rPr>
              <a:t>8,82</a:t>
            </a:r>
            <a:r>
              <a:rPr lang="sr-Cyrl-RS" sz="1800" b="1" dirty="0" smtClean="0"/>
              <a:t>%</a:t>
            </a:r>
            <a:r>
              <a:rPr lang="sr-Cyrl-RS" sz="1800" dirty="0" smtClean="0"/>
              <a:t>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514600"/>
            <a:ext cx="6851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r-Cyrl-RS" dirty="0" smtClean="0"/>
              <a:t>.</a:t>
            </a:r>
            <a:r>
              <a:rPr lang="sr-Cyrl-RS" b="1" dirty="0" smtClean="0">
                <a:solidFill>
                  <a:srgbClr val="FF0000"/>
                </a:solidFill>
              </a:rPr>
              <a:t>    </a:t>
            </a: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Пореских прихода </a:t>
            </a:r>
            <a:r>
              <a:rPr lang="sr-Cyrl-RS" dirty="0" smtClean="0"/>
              <a:t>за </a:t>
            </a:r>
            <a:r>
              <a:rPr lang="sr-Latn-RS" b="1" dirty="0" smtClean="0"/>
              <a:t>12.595.226</a:t>
            </a:r>
            <a:r>
              <a:rPr lang="sr-Latn-RS" dirty="0" smtClean="0"/>
              <a:t> </a:t>
            </a:r>
            <a:r>
              <a:rPr lang="sr-Cyrl-RS" dirty="0" smtClean="0"/>
              <a:t>динара.</a:t>
            </a:r>
            <a:endParaRPr lang="en-US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Трансфера</a:t>
            </a:r>
            <a:r>
              <a:rPr lang="sr-Cyrl-RS" dirty="0" smtClean="0"/>
              <a:t> за </a:t>
            </a:r>
            <a:r>
              <a:rPr lang="sr-Cyrl-RS" b="1" dirty="0" smtClean="0"/>
              <a:t>18.313.002 </a:t>
            </a:r>
            <a:r>
              <a:rPr lang="sr-Cyrl-RS" dirty="0" smtClean="0"/>
              <a:t>динара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Примања од задуживања </a:t>
            </a:r>
            <a:r>
              <a:rPr lang="sr-Cyrl-RS" dirty="0" smtClean="0"/>
              <a:t> за </a:t>
            </a:r>
            <a:r>
              <a:rPr lang="sr-Cyrl-RS" b="1" dirty="0" smtClean="0"/>
              <a:t>70.000.000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Пренетих средства из ранијих година </a:t>
            </a:r>
            <a:r>
              <a:rPr lang="sr-Cyrl-RS" dirty="0" smtClean="0"/>
              <a:t>за </a:t>
            </a:r>
            <a:r>
              <a:rPr lang="sr-Cyrl-RS" b="1" dirty="0" smtClean="0"/>
              <a:t>45.000.000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Донација од међународних орг. </a:t>
            </a:r>
            <a:r>
              <a:rPr lang="sr-Cyrl-RS" dirty="0" smtClean="0"/>
              <a:t>за </a:t>
            </a:r>
            <a:r>
              <a:rPr lang="sr-Cyrl-RS" b="1" dirty="0" smtClean="0"/>
              <a:t>8.711.266 </a:t>
            </a:r>
            <a:r>
              <a:rPr lang="sr-Cyrl-RS" dirty="0" smtClean="0"/>
              <a:t>динара</a:t>
            </a:r>
          </a:p>
          <a:p>
            <a:pPr algn="just"/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r-Cyrl-RS" sz="16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повећање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Мешовитих и неодређених прихода </a:t>
            </a:r>
            <a:r>
              <a:rPr lang="sr-Cyrl-RS" dirty="0" smtClean="0"/>
              <a:t>за </a:t>
            </a:r>
            <a:r>
              <a:rPr lang="sr-Cyrl-RS" b="1" dirty="0" smtClean="0"/>
              <a:t>65.800.000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повећање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Других прихода </a:t>
            </a:r>
            <a:r>
              <a:rPr lang="sr-Cyrl-RS" dirty="0" smtClean="0"/>
              <a:t>за </a:t>
            </a:r>
            <a:r>
              <a:rPr lang="sr-Cyrl-RS" b="1" dirty="0" smtClean="0"/>
              <a:t>8.048.000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Cyrl-RS" sz="1600" dirty="0" smtClean="0"/>
          </a:p>
          <a:p>
            <a:pPr lvl="0" algn="just"/>
            <a:endParaRPr lang="en-US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Cyrl-R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sr-Latn-R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362200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835.316.734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</a:t>
            </a:r>
            <a:r>
              <a:rPr lang="sr-Cyrl-RS" sz="3000" b="1" dirty="0" smtClean="0"/>
              <a:t>пројектованих </a:t>
            </a:r>
            <a:r>
              <a:rPr lang="sr-Cyrl-RS" sz="3000" b="1" dirty="0"/>
              <a:t>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пројектованих расхода и издатака буџета за 2020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Које промене у буџету се очекују у односу на текућу 2019 годину</a:t>
            </a:r>
            <a:r>
              <a:rPr lang="sr-Cyrl-RS" sz="2800" dirty="0"/>
              <a:t>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 smtClean="0"/>
              <a:t>Пројектовано је да ће укупни планирани трошкови </a:t>
            </a:r>
            <a:r>
              <a:rPr lang="sr-Cyrl-RS" sz="2000" dirty="0"/>
              <a:t>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</a:t>
            </a:r>
            <a:r>
              <a:rPr lang="sr-Cyrl-RS" sz="2000" dirty="0" smtClean="0"/>
              <a:t>бити </a:t>
            </a:r>
            <a:r>
              <a:rPr lang="sr-Cyrl-RS" sz="2000" b="1" dirty="0" smtClean="0"/>
              <a:t>смањени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</a:t>
            </a:r>
            <a:r>
              <a:rPr lang="sr-Cyrl-RS" sz="2000" dirty="0" smtClean="0"/>
              <a:t>за </a:t>
            </a:r>
            <a:r>
              <a:rPr lang="sr-Cyrl-RS" sz="2000" dirty="0" smtClean="0">
                <a:solidFill>
                  <a:srgbClr val="FF0000"/>
                </a:solidFill>
              </a:rPr>
              <a:t>80.771.494</a:t>
            </a:r>
            <a:r>
              <a:rPr lang="sr-Cyrl-RS" sz="2000" dirty="0" smtClean="0"/>
              <a:t> динара</a:t>
            </a:r>
            <a:r>
              <a:rPr lang="sr-Cyrl-RS" sz="2000" dirty="0"/>
              <a:t>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dirty="0" smtClean="0">
                <a:solidFill>
                  <a:srgbClr val="FF0000"/>
                </a:solidFill>
              </a:rPr>
              <a:t>8,82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2057400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Дотација и трансфера </a:t>
            </a:r>
            <a:r>
              <a:rPr lang="sr-Cyrl-RS" sz="1700" b="1" dirty="0" smtClean="0">
                <a:ea typeface="SimSun" panose="02010600030101010101" pitchFamily="2" charset="-122"/>
              </a:rPr>
              <a:t>за 22.384.566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Социјалне помоћи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3.344.650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sr-Cyrl-RS" sz="1700" b="1" dirty="0" smtClean="0">
              <a:ea typeface="SimSun" panose="02010600030101010101" pitchFamily="2" charset="-122"/>
            </a:endParaRPr>
          </a:p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 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Осталих расхода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3.315.540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Средства резерве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5.157.017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en-US" sz="1700" dirty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700" dirty="0" smtClean="0"/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96.954.916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68516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</a:t>
            </a:r>
            <a:r>
              <a:rPr lang="sr-Cyrl-RS" sz="1600" b="1" dirty="0" smtClean="0">
                <a:solidFill>
                  <a:schemeClr val="hlink"/>
                </a:solidFill>
              </a:rPr>
              <a:t> Издатака за отплату главнице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100.000</a:t>
            </a:r>
            <a:r>
              <a:rPr lang="sr-Cyrl-RS" sz="1600" dirty="0" smtClean="0"/>
              <a:t> динара</a:t>
            </a:r>
            <a:endParaRPr lang="en-US" sz="16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Коришћења роба и услуга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40.634.440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</a:t>
            </a:r>
            <a:r>
              <a:rPr lang="sr-Cyrl-RS" altLang="en-US" sz="16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повећање Расхода за запослене </a:t>
            </a:r>
            <a:r>
              <a:rPr lang="sr-Cyrl-RS" altLang="en-US" sz="1600" dirty="0" smtClean="0"/>
              <a:t>за </a:t>
            </a:r>
            <a:r>
              <a:rPr lang="sr-Cyrl-RS" altLang="en-US" sz="1600" b="1" dirty="0" smtClean="0"/>
              <a:t>9.650.755</a:t>
            </a:r>
            <a:r>
              <a:rPr lang="sr-Cyrl-RS" altLang="en-US" sz="1600" dirty="0" smtClean="0"/>
              <a:t>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1054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1.900.000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91.100.000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10,91%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99.653.866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11,93%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17.600.000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2,11%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73.826.740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8,84%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68.900.000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8,25%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80.189.000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9,60%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54.340.440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6,50%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10.854.000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1,30%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37.230.000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4,45%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34.321.978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23.300.000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2,79%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203.456.351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24,35%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29.644.359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3,55%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835.316.734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планираних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27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 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14.833.833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1,78%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8.019.625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0,96%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6.790.901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0,81%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649.384.714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77,74%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1.740.101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22.797.752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2,73%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24.321.978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27.238.830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3,26%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80.189.000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9,6%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835.316.734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554724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</a:t>
                      </a:r>
                      <a:r>
                        <a:rPr lang="sr-Cyrl-RS" sz="1600" dirty="0" smtClean="0">
                          <a:effectLst/>
                        </a:rPr>
                        <a:t> по свим</a:t>
                      </a:r>
                      <a:r>
                        <a:rPr lang="sr-Cyrl-RS" sz="1600" baseline="0" dirty="0" smtClean="0">
                          <a:effectLst/>
                        </a:rPr>
                        <a:t> изворима финансирања</a:t>
                      </a:r>
                      <a:r>
                        <a:rPr lang="sr-Cyrl-RS" sz="1600" dirty="0" smtClean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1.Капитално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36.000.000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27.749.940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око Визитор центра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Израда пројектне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5.Реконструкција зелене пијаце у Кладову – приступна саобраћајница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6.Тајне средњовековне тврђаве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69.415.036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9.Текуће поправке и капитално одржавање објеката МЗ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10.Суфинансирање у изградњи зграде Центра за социјални рад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</a:t>
            </a:r>
            <a:r>
              <a:rPr lang="sr-Cyrl-RS" sz="3000" dirty="0" smtClean="0"/>
              <a:t>планирани капитални </a:t>
            </a:r>
            <a:r>
              <a:rPr lang="sr-Cyrl-RS" sz="3000" dirty="0"/>
              <a:t>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планирани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44551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 по свим изворима финансирања </a:t>
                      </a:r>
                      <a:r>
                        <a:rPr lang="sr-Cyrl-RS" sz="1600" dirty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</a:t>
                      </a:r>
                      <a:r>
                        <a:rPr lang="sr-Cyrl-RS" sz="1500" dirty="0" smtClean="0">
                          <a:effectLst/>
                        </a:rPr>
                        <a:t>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1.Капитално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36.000.000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27.749.940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око Визитор центра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Израда пројектне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5.Реконструкција зелене пијаце у Кладову – приступна саобраћајница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6.Тајне средњовековне тврђаве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69.415.036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9.Текуће поправке и капитално одржавање објеката МЗ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10.Суфинансирање у изградњи зграде Центра за социјални рад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 равноправнијем граду – Родно одговорно буџетирање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2400" dirty="0" smtClean="0"/>
              <a:t>Увођење принципа родне равноправности у буџетски процес доприноси побољшању ефективности буџета и омогућава бољи увид у користи које жене и мушкарци имају од буџетских средстава.</a:t>
            </a:r>
          </a:p>
          <a:p>
            <a:pPr algn="just"/>
            <a:r>
              <a:rPr lang="sr-Cyrl-RS" sz="2400" dirty="0" smtClean="0"/>
              <a:t>Наставили смо тренд из претходних година и проширујемо обухват уродљених информација у буџету – у складу са Законом смо у првом кварталу ове године усвојили План поступног увођења родно одговорног буџетирања за наредну 2020.годину.</a:t>
            </a:r>
          </a:p>
          <a:p>
            <a:pPr algn="just"/>
            <a:r>
              <a:rPr lang="sr-Cyrl-RS" sz="2400" dirty="0" smtClean="0"/>
              <a:t>У складу са овим Планом – у Нацрту Одлуке о буџету за 2020.годину проширили смо родно осетљиве циљеве и индикаторе у оквиру програма 14 – Развој спорта и омладине и њихово остварење ћемо пратити.</a:t>
            </a:r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Општинско веће општине Кладово је на седници одржаној дана 01.10.2019.године усвојило Јавни позив за јавну расправу поводом Нацрта Одлуке о буџету општине Кладово за 2020.годину.</a:t>
            </a:r>
          </a:p>
          <a:p>
            <a:pPr algn="just"/>
            <a:r>
              <a:rPr lang="sr-Cyrl-RS" dirty="0" smtClean="0"/>
              <a:t>Јавна расправа </a:t>
            </a:r>
            <a:r>
              <a:rPr lang="sr-Cyrl-RS" dirty="0" smtClean="0"/>
              <a:t>одржана </a:t>
            </a:r>
            <a:r>
              <a:rPr lang="sr-Cyrl-RS" dirty="0" smtClean="0"/>
              <a:t>ј</a:t>
            </a:r>
            <a:r>
              <a:rPr lang="sr-Cyrl-RS" dirty="0" smtClean="0"/>
              <a:t>е </a:t>
            </a:r>
            <a:r>
              <a:rPr lang="sr-Cyrl-RS" dirty="0" smtClean="0"/>
              <a:t>у периоду од </a:t>
            </a:r>
            <a:r>
              <a:rPr lang="sr-Cyrl-RS" u="sng" dirty="0" smtClean="0">
                <a:solidFill>
                  <a:srgbClr val="FF0000"/>
                </a:solidFill>
              </a:rPr>
              <a:t>11.10.2019 – 31.10.2019</a:t>
            </a:r>
            <a:r>
              <a:rPr lang="sr-Cyrl-RS" u="sng" dirty="0" smtClean="0"/>
              <a:t>.</a:t>
            </a:r>
            <a:r>
              <a:rPr lang="sr-Cyrl-RS" dirty="0" smtClean="0"/>
              <a:t> године.</a:t>
            </a:r>
          </a:p>
          <a:p>
            <a:pPr algn="just"/>
            <a:r>
              <a:rPr lang="sr-Cyrl-RS" dirty="0" smtClean="0"/>
              <a:t>Општинско веће општине Кладово дана </a:t>
            </a:r>
            <a:r>
              <a:rPr lang="sr-Cyrl-RS" u="sng" dirty="0" smtClean="0">
                <a:solidFill>
                  <a:srgbClr val="FF0000"/>
                </a:solidFill>
              </a:rPr>
              <a:t>29.10.2019</a:t>
            </a:r>
            <a:r>
              <a:rPr lang="sr-Cyrl-RS" dirty="0" smtClean="0">
                <a:solidFill>
                  <a:srgbClr val="FF0000"/>
                </a:solidFill>
              </a:rPr>
              <a:t>.</a:t>
            </a:r>
            <a:r>
              <a:rPr lang="sr-Cyrl-RS" dirty="0" smtClean="0"/>
              <a:t>године </a:t>
            </a:r>
            <a:r>
              <a:rPr lang="sr-Cyrl-RS" dirty="0" smtClean="0"/>
              <a:t>организовало је </a:t>
            </a:r>
            <a:r>
              <a:rPr lang="sr-Cyrl-RS" dirty="0" smtClean="0"/>
              <a:t>састанак поводом јавне расправе у Сали за састанке општине Кладово , ул.Краља Александра 35, са почетком у 11:00 сати.</a:t>
            </a:r>
          </a:p>
          <a:p>
            <a:pPr algn="just"/>
            <a:r>
              <a:rPr lang="sr-Cyrl-RS" dirty="0" smtClean="0"/>
              <a:t>Учесници јавне расправе и други заинтересовани субјекти </a:t>
            </a:r>
            <a:r>
              <a:rPr lang="sr-Cyrl-RS" dirty="0" smtClean="0"/>
              <a:t>могли су </a:t>
            </a:r>
            <a:r>
              <a:rPr lang="sr-Cyrl-RS" dirty="0" smtClean="0"/>
              <a:t>у писаној форми доставити своје предлоге, примедбе и сугестије на нацрт Одлуке и то путем: предаје писменог поднеска на писарници општине Кладово или руководиоцу Одељења за буџет и финансије , као и на имејл адресу : </a:t>
            </a:r>
            <a:r>
              <a:rPr lang="sr-Latn-RS" dirty="0" smtClean="0"/>
              <a:t>antic@kladovonet.com.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2400" dirty="0"/>
              <a:t>На крају желимо да Вам се захвалимо што сте издвојили време за читање ове презентације буџета. </a:t>
            </a:r>
            <a:r>
              <a:rPr lang="sr-Cyrl-RS" sz="2400" dirty="0" smtClean="0"/>
              <a:t>Надамо се да је она олакшала Ваше разумевање планиране садржине буџета.</a:t>
            </a: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Нацрт Одлуке о буџету општине Кладово за 2020.годину можете преузети на следећем линку интернет странице општине</a:t>
            </a:r>
            <a:r>
              <a:rPr lang="sr-Latn-RS" sz="2400" dirty="0" smtClean="0"/>
              <a:t>:</a:t>
            </a:r>
            <a:r>
              <a:rPr lang="sr-Cyrl-R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http://www.kladovo.org.rs/odsek-za-bud%C5%BEet-i-ra%C4%8Dunovodstvo.htm</a:t>
            </a:r>
            <a:endParaRPr lang="sr-Cyrl-RS" sz="2400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Позивамо Вас и да своје сугестије за унапређење Нацрта Одлуке о буџету</a:t>
            </a:r>
            <a:r>
              <a:rPr lang="sr-Latn-RS" sz="2400" dirty="0" smtClean="0"/>
              <a:t> </a:t>
            </a:r>
            <a:r>
              <a:rPr lang="sr-Cyrl-RS" sz="2400" dirty="0" smtClean="0"/>
              <a:t>доставите и то : </a:t>
            </a:r>
          </a:p>
          <a:p>
            <a:pPr marL="0" indent="0" algn="just">
              <a:buNone/>
            </a:pPr>
            <a:r>
              <a:rPr lang="sr-Cyrl-RS" sz="2400" dirty="0" smtClean="0"/>
              <a:t>-предајом писменог поднеска на писарници општине Кладово </a:t>
            </a:r>
          </a:p>
          <a:p>
            <a:pPr marL="0" indent="0" algn="just">
              <a:buNone/>
            </a:pPr>
            <a:r>
              <a:rPr lang="sr-Cyrl-RS" sz="2400" dirty="0" smtClean="0"/>
              <a:t>-руководиоцу Одељења за буџет и финансије ,или</a:t>
            </a:r>
          </a:p>
          <a:p>
            <a:pPr marL="0" indent="0" algn="just">
              <a:buNone/>
            </a:pPr>
            <a:r>
              <a:rPr lang="sr-Cyrl-RS" sz="2400" dirty="0" smtClean="0"/>
              <a:t>- на имејл адресу : </a:t>
            </a:r>
            <a:r>
              <a:rPr lang="sr-Latn-RS" sz="2400" dirty="0" smtClean="0"/>
              <a:t>antic@kladovonet.com.</a:t>
            </a:r>
            <a:endParaRPr lang="sr-Cyrl-RS" sz="2400" dirty="0"/>
          </a:p>
          <a:p>
            <a:pPr marL="0" indent="0" algn="just">
              <a:buNone/>
            </a:pPr>
            <a:endParaRPr lang="sr-Cyrl-R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066800"/>
            <a:ext cx="76710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sr-Cyrl-R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 smtClean="0"/>
              <a:t>Увод </a:t>
            </a:r>
            <a:r>
              <a:rPr lang="sr-Cyrl-RS" sz="1400" dirty="0" smtClean="0"/>
              <a:t>у јавну расправу о нацрту одлуке о буџету општине Кладово за 2020.годину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настаје буџет општине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sz="1400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Ко учествује у буџетском процесу</a:t>
            </a:r>
            <a:r>
              <a:rPr lang="en-US" sz="1400" dirty="0"/>
              <a:t>?</a:t>
            </a:r>
            <a:endParaRPr lang="sr-Cyrl-RS" sz="1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На основу чега се доноси буџет</a:t>
            </a:r>
            <a:r>
              <a:rPr lang="en-US" sz="1400" dirty="0"/>
              <a:t>?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планираних прихода и примања за </a:t>
            </a:r>
            <a:r>
              <a:rPr lang="sr-Cyrl-RS" sz="1400" dirty="0" smtClean="0"/>
              <a:t>2020. </a:t>
            </a:r>
            <a:r>
              <a:rPr lang="sr-Cyrl-RS" sz="1400" dirty="0"/>
              <a:t>годину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2019. </a:t>
            </a:r>
            <a:r>
              <a:rPr lang="sr-Cyrl-RS" sz="1400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На шта се троше јавна средства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Шта су расходи и издаци буџета?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</a:t>
            </a:r>
            <a:r>
              <a:rPr lang="sr-Cyrl-RS" sz="1400" dirty="0" smtClean="0"/>
              <a:t>пројектованих </a:t>
            </a:r>
            <a:r>
              <a:rPr lang="sr-Cyrl-RS" sz="1400" dirty="0"/>
              <a:t>расхода и издатака за </a:t>
            </a:r>
            <a:r>
              <a:rPr lang="sr-Cyrl-RS" sz="1400" dirty="0" smtClean="0"/>
              <a:t>2020. </a:t>
            </a:r>
            <a:r>
              <a:rPr lang="sr-Cyrl-RS" sz="1400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2019. </a:t>
            </a:r>
            <a:r>
              <a:rPr lang="sr-Cyrl-RS" sz="1400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по </a:t>
            </a:r>
            <a:r>
              <a:rPr lang="sr-Cyrl-RS" sz="1400" dirty="0" smtClean="0"/>
              <a:t>програмима</a:t>
            </a:r>
            <a:endParaRPr lang="sr-Latn-R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Структура планираних расхода по буџетским програмима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капитални </a:t>
            </a:r>
            <a:r>
              <a:rPr lang="sr-Cyrl-RS" sz="1400" dirty="0"/>
              <a:t>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пројекти</a:t>
            </a:r>
            <a:r>
              <a:rPr lang="sr-Latn-RS" sz="1400" dirty="0" smtClean="0"/>
              <a:t> </a:t>
            </a:r>
            <a:r>
              <a:rPr lang="sr-Cyrl-RS" sz="1400" dirty="0"/>
              <a:t>од интереса за локалну </a:t>
            </a:r>
            <a:r>
              <a:rPr lang="sr-Cyrl-RS" sz="1400" dirty="0" smtClean="0"/>
              <a:t>заједницу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Ка равноправнијој општини – Родно одговорно буџетирање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Учешће грађана у буџетском процесу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	</a:t>
            </a:r>
            <a:r>
              <a:rPr lang="sr-Cyrl-RS" sz="2400" b="1" dirty="0" smtClean="0"/>
              <a:t>Увод у јавну расправу о нацрту одлуке о буџету општине Кладово за 20</a:t>
            </a:r>
            <a:r>
              <a:rPr lang="sr-Latn-RS" sz="2400" b="1" dirty="0" smtClean="0"/>
              <a:t>20</a:t>
            </a:r>
            <a:r>
              <a:rPr lang="sr-Cyrl-RS" sz="2400" b="1" dirty="0" smtClean="0"/>
              <a:t>. годину</a:t>
            </a:r>
          </a:p>
          <a:p>
            <a:pPr algn="ctr"/>
            <a:endParaRPr lang="sr-Cyrl-RS" b="1" dirty="0"/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Намера нам је да Вам дамо сажет </a:t>
            </a:r>
            <a:r>
              <a:rPr lang="sr-Cyrl-RS" dirty="0"/>
              <a:t>и јасан приказ </a:t>
            </a:r>
            <a:r>
              <a:rPr lang="sr-Cyrl-RS" dirty="0" smtClean="0"/>
              <a:t>Нацрта одлуке </a:t>
            </a:r>
            <a:r>
              <a:rPr lang="sr-Cyrl-RS" dirty="0"/>
              <a:t>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2020.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Желимо да чујемо Ваше мишљење о Нацрту одлуке о буџету општине Кладово за 2020.годину и сугестије за унапређење.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Настојимо да кроз</a:t>
            </a:r>
            <a:r>
              <a:rPr lang="ru-RU" dirty="0" smtClean="0"/>
              <a:t> </a:t>
            </a:r>
            <a:r>
              <a:rPr lang="ru-RU" dirty="0"/>
              <a:t>овај транспарентан приступ </a:t>
            </a:r>
            <a:r>
              <a:rPr lang="ru-RU" dirty="0" smtClean="0"/>
              <a:t>унапредимо Ваше разумевање </a:t>
            </a:r>
            <a:r>
              <a:rPr lang="ru-RU" dirty="0"/>
              <a:t>и интересовање </a:t>
            </a:r>
            <a:r>
              <a:rPr lang="ru-RU" dirty="0" smtClean="0"/>
              <a:t>за </a:t>
            </a:r>
            <a:r>
              <a:rPr lang="ru-RU" dirty="0"/>
              <a:t>локалне финансије, а у перспективи очекујемо и </a:t>
            </a:r>
            <a:r>
              <a:rPr lang="ru-RU" dirty="0" smtClean="0"/>
              <a:t>унапређење заједничке сарадње у постављању </a:t>
            </a:r>
            <a:r>
              <a:rPr lang="ru-RU" dirty="0"/>
              <a:t>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2020.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2020.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>
                <a:solidFill>
                  <a:srgbClr val="FF0000"/>
                </a:solidFill>
              </a:rPr>
              <a:t>732.800.000 </a:t>
            </a:r>
            <a:r>
              <a:rPr lang="sr-Cyrl-RS" sz="1700" dirty="0" smtClean="0"/>
              <a:t>динара</a:t>
            </a:r>
            <a:r>
              <a:rPr lang="sr-Cyrl-RS" sz="1700" dirty="0"/>
              <a:t>, пренета средства из ранијих година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50</a:t>
            </a:r>
            <a:r>
              <a:rPr lang="sr-Latn-RS" sz="1700" dirty="0" smtClean="0"/>
              <a:t>.</a:t>
            </a:r>
            <a:r>
              <a:rPr lang="sr-Cyrl-RS" sz="1700" b="1" dirty="0" smtClean="0"/>
              <a:t>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52.516.734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835.316.734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4174</TotalTime>
  <Words>2240</Words>
  <Application>Microsoft Office PowerPoint</Application>
  <PresentationFormat>On-screen Show (4:3)</PresentationFormat>
  <Paragraphs>415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Структура планираних приходи и примања за 2020.годину</vt:lpstr>
      <vt:lpstr>Које промене у буџету се очекују у односу на текућу 2019 годину?</vt:lpstr>
      <vt:lpstr>На шта се троше јавна средства?</vt:lpstr>
      <vt:lpstr>Slide 15</vt:lpstr>
      <vt:lpstr>Структура пројектованих расхода и издатака буџета за 2020. годину</vt:lpstr>
      <vt:lpstr>Структура пројектованих расхода и издатака буџета за 2020 годину</vt:lpstr>
      <vt:lpstr>Које промене у буџету се очекују у односу на текућу 2019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равноправнијем граду – Родно одговорно буџетирање</vt:lpstr>
      <vt:lpstr>Учешће грађана у буџетском процесу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514</cp:revision>
  <cp:lastPrinted>2018-01-29T14:26:33Z</cp:lastPrinted>
  <dcterms:created xsi:type="dcterms:W3CDTF">2006-08-16T00:00:00Z</dcterms:created>
  <dcterms:modified xsi:type="dcterms:W3CDTF">2019-11-08T12:15:10Z</dcterms:modified>
</cp:coreProperties>
</file>