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5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86" r:id="rId13"/>
    <p:sldId id="279" r:id="rId14"/>
    <p:sldId id="266" r:id="rId15"/>
    <p:sldId id="284" r:id="rId16"/>
    <p:sldId id="268" r:id="rId17"/>
    <p:sldId id="287" r:id="rId18"/>
    <p:sldId id="280" r:id="rId19"/>
    <p:sldId id="271" r:id="rId20"/>
    <p:sldId id="288" r:id="rId21"/>
    <p:sldId id="273" r:id="rId22"/>
    <p:sldId id="274" r:id="rId23"/>
    <p:sldId id="281" r:id="rId24"/>
    <p:sldId id="278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61" autoAdjust="0"/>
    <p:restoredTop sz="89275" autoAdjust="0"/>
  </p:normalViewPr>
  <p:slideViewPr>
    <p:cSldViewPr>
      <p:cViewPr>
        <p:scale>
          <a:sx n="100" d="100"/>
          <a:sy n="100" d="100"/>
        </p:scale>
        <p:origin x="-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
<Relationships xmlns="http://schemas.openxmlformats.org/package/2006/relationships"/>

</file>

<file path=ppt/charts/_rels/chart2.xml.rels><?xml version="1.0" encoding="UTF-8" standalone="yes"?>
<Relationships xmlns="http://schemas.openxmlformats.org/package/2006/relationships"/>

</file>

<file path=ppt/charts/_rels/chart3.xml.rels><?xml version="1.0" encoding="UTF-8" standalone="yes"?>
<Relationships xmlns="http://schemas.openxmlformats.org/package/2006/relationships"/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0030864197530876E-2"/>
          <c:y val="0.45089978189346097"/>
          <c:w val="0.97839506172839508"/>
          <c:h val="0.4220775572067578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Sheet1!$A$2:$A$7</c:f>
              <c:strCache>
                <c:ptCount val="6"/>
                <c:pt idx="0">
                  <c:v>Приходи од пореза  53.65%</c:v>
                </c:pt>
                <c:pt idx="1">
                  <c:v>Трансфери 19.37%</c:v>
                </c:pt>
                <c:pt idx="2">
                  <c:v>Други приходи 20.42%</c:v>
                </c:pt>
                <c:pt idx="3">
                  <c:v>Примања од продаје нефинансијске имовине 0,7%</c:v>
                </c:pt>
                <c:pt idx="4">
                  <c:v>Примања од продаје финансијске имовине 0,02%</c:v>
                </c:pt>
                <c:pt idx="5">
                  <c:v>Пренета средства из ранијих година   5,83%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459800000</c:v>
                </c:pt>
                <c:pt idx="1">
                  <c:v>166000000</c:v>
                </c:pt>
                <c:pt idx="2">
                  <c:v>175016734</c:v>
                </c:pt>
                <c:pt idx="3">
                  <c:v>6000000</c:v>
                </c:pt>
                <c:pt idx="4">
                  <c:v>200000</c:v>
                </c:pt>
                <c:pt idx="5">
                  <c:v>50000000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Sheet1!$A$2:$A$10</c:f>
              <c:strCache>
                <c:ptCount val="9"/>
                <c:pt idx="0">
                  <c:v>Коришћење роба и услуга - 37,21%</c:v>
                </c:pt>
                <c:pt idx="1">
                  <c:v>Дотације и трансфери - 10,71%</c:v>
                </c:pt>
                <c:pt idx="2">
                  <c:v>Расходи за запослене - 20,42%</c:v>
                </c:pt>
                <c:pt idx="3">
                  <c:v>Социјална помоћ - 0,89%</c:v>
                </c:pt>
                <c:pt idx="4">
                  <c:v>Субвенције - 0.07%</c:v>
                </c:pt>
                <c:pt idx="5">
                  <c:v>Остали расходи - 6.66%</c:v>
                </c:pt>
                <c:pt idx="6">
                  <c:v>Средства резерве - 0.99%</c:v>
                </c:pt>
                <c:pt idx="7">
                  <c:v>Капитални издаци - 23.03%</c:v>
                </c:pt>
                <c:pt idx="8">
                  <c:v>Издаци за отплату главнице - 0.02%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37.21</c:v>
                </c:pt>
                <c:pt idx="1">
                  <c:v>10.71</c:v>
                </c:pt>
                <c:pt idx="2">
                  <c:v>20.420000000000002</c:v>
                </c:pt>
                <c:pt idx="3">
                  <c:v>0.89</c:v>
                </c:pt>
                <c:pt idx="4">
                  <c:v>7.0000000000000021E-2</c:v>
                </c:pt>
                <c:pt idx="5">
                  <c:v>6.6599999999999984</c:v>
                </c:pt>
                <c:pt idx="6">
                  <c:v>0.99</c:v>
                </c:pt>
                <c:pt idx="7">
                  <c:v>23.03</c:v>
                </c:pt>
                <c:pt idx="8">
                  <c:v>2.0000000000000007E-2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Sheet1!$A$2:$A$18</c:f>
              <c:strCache>
                <c:ptCount val="16"/>
                <c:pt idx="0">
                  <c:v>Становање,урбанизам и просторно планирање 0.22%</c:v>
                </c:pt>
                <c:pt idx="1">
                  <c:v>Комуналне делатности 10.63%</c:v>
                </c:pt>
                <c:pt idx="2">
                  <c:v>Локални економски развој 0.58%</c:v>
                </c:pt>
                <c:pt idx="3">
                  <c:v>Развој туризма 13.67%</c:v>
                </c:pt>
                <c:pt idx="4">
                  <c:v>Пољопривреда и рурални развој 2.05%</c:v>
                </c:pt>
                <c:pt idx="5">
                  <c:v>Заштита животне средине 8.61%</c:v>
                </c:pt>
                <c:pt idx="6">
                  <c:v>Организација саобраћаја и саобраћајна инфраструктура 8.04%</c:v>
                </c:pt>
                <c:pt idx="7">
                  <c:v>Предшколско васпитање и образовање  9.36%</c:v>
                </c:pt>
                <c:pt idx="8">
                  <c:v>Основно образовање и васпитање 6.4%</c:v>
                </c:pt>
                <c:pt idx="9">
                  <c:v>Средње образовање и васпитање 1.5%</c:v>
                </c:pt>
                <c:pt idx="10">
                  <c:v>Социјална и дечија заштита 4.34%</c:v>
                </c:pt>
                <c:pt idx="11">
                  <c:v>Здравствена заштита 0.47%</c:v>
                </c:pt>
                <c:pt idx="12">
                  <c:v>Развој културе и информисања  4.01%</c:v>
                </c:pt>
                <c:pt idx="13">
                  <c:v>Развој спорта и омладине  2.72%</c:v>
                </c:pt>
                <c:pt idx="14">
                  <c:v>Опште услуге локалне самоуправе  23.94%</c:v>
                </c:pt>
                <c:pt idx="15">
                  <c:v>Политички систем локалне самоуправе 3.46%</c:v>
                </c:pt>
              </c:strCache>
            </c:strRef>
          </c:cat>
          <c:val>
            <c:numRef>
              <c:f>Sheet1!$B$2:$B$18</c:f>
              <c:numCache>
                <c:formatCode>0.00%</c:formatCode>
                <c:ptCount val="17"/>
                <c:pt idx="0">
                  <c:v>2.2000000000000006E-3</c:v>
                </c:pt>
                <c:pt idx="1">
                  <c:v>0.10630000000000002</c:v>
                </c:pt>
                <c:pt idx="2">
                  <c:v>5.8000000000000005E-3</c:v>
                </c:pt>
                <c:pt idx="3">
                  <c:v>0.13669999999999999</c:v>
                </c:pt>
                <c:pt idx="4">
                  <c:v>2.0500000000000001E-2</c:v>
                </c:pt>
                <c:pt idx="5">
                  <c:v>8.6100000000000024E-2</c:v>
                </c:pt>
                <c:pt idx="6">
                  <c:v>8.0400000000000041E-2</c:v>
                </c:pt>
                <c:pt idx="7">
                  <c:v>9.3600000000000017E-2</c:v>
                </c:pt>
                <c:pt idx="8">
                  <c:v>6.4000000000000015E-2</c:v>
                </c:pt>
                <c:pt idx="9">
                  <c:v>1.4999999999999998E-2</c:v>
                </c:pt>
                <c:pt idx="10">
                  <c:v>4.3400000000000001E-2</c:v>
                </c:pt>
                <c:pt idx="11">
                  <c:v>4.7000000000000011E-3</c:v>
                </c:pt>
                <c:pt idx="12">
                  <c:v>4.0100000000000004E-2</c:v>
                </c:pt>
                <c:pt idx="13">
                  <c:v>2.7200000000000002E-2</c:v>
                </c:pt>
                <c:pt idx="14">
                  <c:v>0.23940000000000003</c:v>
                </c:pt>
                <c:pt idx="15">
                  <c:v>3.4599999999999999E-2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16"/>
        <c:delete val="1"/>
      </c:legendEntry>
      <c:layout/>
      <c:txPr>
        <a:bodyPr/>
        <a:lstStyle/>
        <a:p>
          <a:pPr>
            <a:defRPr sz="9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  <a:endParaRPr lang="sr-Latn-RS" sz="1600" dirty="0" smtClean="0"/>
        </a:p>
        <a:p>
          <a:r>
            <a:rPr lang="sr-Cyrl-RS" sz="1600" dirty="0" smtClean="0"/>
            <a:t>Правобранилаштво</a:t>
          </a:r>
        </a:p>
        <a:p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Туристичка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</a:t>
          </a:r>
          <a:r>
            <a:rPr lang="sr-Cyrl-RS" sz="1200" dirty="0" smtClean="0"/>
            <a:t>здравља</a:t>
          </a:r>
          <a:r>
            <a:rPr lang="sr-Latn-RS" sz="1200" dirty="0" smtClean="0"/>
            <a:t> </a:t>
          </a:r>
        </a:p>
        <a:p>
          <a:r>
            <a:rPr lang="sr-Cyrl-RS" sz="1200" dirty="0" smtClean="0"/>
            <a:t>Центар за социјални рад</a:t>
          </a:r>
        </a:p>
        <a:p>
          <a:r>
            <a:rPr lang="sr-Latn-RS" sz="1200" dirty="0" smtClean="0"/>
            <a:t>                         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Y="15886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2020.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200" dirty="0" smtClean="0">
              <a:solidFill>
                <a:srgbClr val="FF0000"/>
              </a:solidFill>
            </a:rPr>
            <a:t>(</a:t>
          </a:r>
          <a:r>
            <a:rPr lang="sr-Cyrl-RS" sz="1200" dirty="0" smtClean="0">
              <a:solidFill>
                <a:srgbClr val="FF0000"/>
              </a:solidFill>
            </a:rPr>
            <a:t>857.016.734</a:t>
          </a:r>
          <a:r>
            <a:rPr lang="sr-Cyrl-RS" sz="1200" dirty="0" smtClean="0">
              <a:solidFill>
                <a:srgbClr val="FF0000"/>
              </a:solidFill>
            </a:rPr>
            <a:t>)</a:t>
          </a:r>
          <a:endParaRPr lang="en-US" sz="12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(752,800,000)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(50.000.000)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</a:t>
          </a:r>
          <a:r>
            <a:rPr lang="sr-Cyrl-RS" dirty="0" smtClean="0">
              <a:solidFill>
                <a:schemeClr val="bg1"/>
              </a:solidFill>
            </a:rPr>
            <a:t>извора</a:t>
          </a:r>
        </a:p>
        <a:p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(54.216.734)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>
              <a:solidFill>
                <a:srgbClr val="FF0000"/>
              </a:solidFill>
            </a:rPr>
            <a:t>857.016.734</a:t>
          </a:r>
          <a:r>
            <a:rPr lang="sr-Cyrl-RS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Latn-RS" dirty="0" smtClean="0">
              <a:solidFill>
                <a:srgbClr val="FF0000"/>
              </a:solidFill>
            </a:rPr>
            <a:t>459.800.000</a:t>
          </a:r>
          <a:r>
            <a:rPr lang="sr-Cyrl-RS" dirty="0" smtClean="0">
              <a:solidFill>
                <a:srgbClr val="FF0000"/>
              </a:solidFill>
            </a:rPr>
            <a:t>  </a:t>
          </a:r>
          <a:r>
            <a:rPr lang="sr-Cyrl-RS" dirty="0" smtClean="0"/>
            <a:t>    </a:t>
          </a:r>
          <a:r>
            <a:rPr lang="sr-Cyrl-RS" dirty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Latn-RS" dirty="0" smtClean="0">
              <a:solidFill>
                <a:srgbClr val="FF0000"/>
              </a:solidFill>
            </a:rPr>
            <a:t>166.000.000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Cyrl-RS" dirty="0" smtClean="0">
              <a:solidFill>
                <a:srgbClr val="FF0000"/>
              </a:solidFill>
            </a:rPr>
            <a:t>1</a:t>
          </a:r>
          <a:r>
            <a:rPr lang="sr-Latn-RS" dirty="0" smtClean="0">
              <a:solidFill>
                <a:srgbClr val="FF0000"/>
              </a:solidFill>
            </a:rPr>
            <a:t>75.016.734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dirty="0" smtClean="0">
              <a:solidFill>
                <a:srgbClr val="FF0000"/>
              </a:solidFill>
            </a:rPr>
            <a:t>6.000.000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финансијске имовине  </a:t>
          </a:r>
          <a:r>
            <a:rPr lang="sr-Cyrl-RS" dirty="0" smtClean="0">
              <a:solidFill>
                <a:srgbClr val="FF0000"/>
              </a:solidFill>
            </a:rPr>
            <a:t>200.000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Latn-RS" sz="1000" b="1" dirty="0" smtClean="0">
              <a:solidFill>
                <a:srgbClr val="FF0000"/>
              </a:solidFill>
            </a:rPr>
            <a:t>50</a:t>
          </a:r>
          <a:r>
            <a:rPr lang="sr-Cyrl-RS" sz="1000" dirty="0" smtClean="0">
              <a:solidFill>
                <a:srgbClr val="FF0000"/>
              </a:solidFill>
            </a:rPr>
            <a:t>.000.000</a:t>
          </a:r>
          <a:r>
            <a:rPr lang="sr-Cyrl-RS" sz="1000" dirty="0" smtClean="0"/>
            <a:t> 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</a:t>
          </a:r>
          <a:r>
            <a:rPr lang="ru-RU" sz="1400" dirty="0" smtClean="0"/>
            <a:t> </a:t>
          </a:r>
          <a:r>
            <a:rPr lang="ru-RU" sz="1400" dirty="0"/>
            <a:t>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rgbClr val="FF0000"/>
              </a:solidFill>
            </a:rPr>
            <a:t>857.016.734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ru-RU" dirty="0" smtClean="0">
              <a:solidFill>
                <a:srgbClr val="FF0000"/>
              </a:solidFill>
            </a:rPr>
            <a:t>318</a:t>
          </a:r>
          <a:r>
            <a:rPr lang="sr-Cyrl-RS" dirty="0" smtClean="0">
              <a:solidFill>
                <a:srgbClr val="FF0000"/>
              </a:solidFill>
            </a:rPr>
            <a:t>.893.197</a:t>
          </a:r>
          <a:r>
            <a:rPr lang="ru-RU" dirty="0" smtClean="0">
              <a:solidFill>
                <a:srgbClr val="FF0000"/>
              </a:solidFill>
            </a:rPr>
            <a:t>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600.000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197.320.136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rgbClr val="FF0000"/>
              </a:solidFill>
            </a:rPr>
            <a:t>174.962.197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rgbClr val="FF0000"/>
              </a:solidFill>
            </a:rPr>
            <a:t>7.620.000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rgbClr val="FF0000"/>
              </a:solidFill>
            </a:rPr>
            <a:t>91.764.440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rgbClr val="FF0000"/>
              </a:solidFill>
            </a:rPr>
            <a:t>57.112.000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rgbClr val="FF0000"/>
              </a:solidFill>
            </a:rPr>
            <a:t>8.544.764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1B68B2E9-7A71-4B43-9069-8B65E028ADD6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Издаци за отплату главнице</a:t>
          </a:r>
          <a:r>
            <a:rPr lang="sr-Cyrl-RS" dirty="0" smtClean="0">
              <a:solidFill>
                <a:srgbClr val="FF0000"/>
              </a:solidFill>
            </a:rPr>
            <a:t> 200.000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8682648-3E07-457B-89F2-B1DE67FEC96B}" type="parTrans" cxnId="{90EAC7DE-3D09-4748-8E17-8BE5D9738088}">
      <dgm:prSet/>
      <dgm:spPr/>
      <dgm:t>
        <a:bodyPr/>
        <a:lstStyle/>
        <a:p>
          <a:endParaRPr lang="en-US"/>
        </a:p>
      </dgm:t>
    </dgm:pt>
    <dgm:pt modelId="{B05BAFD5-E405-4EC3-AA09-03A4B7D71D25}" type="sibTrans" cxnId="{90EAC7DE-3D09-4748-8E17-8BE5D9738088}">
      <dgm:prSet/>
      <dgm:spPr/>
      <dgm:t>
        <a:bodyPr/>
        <a:lstStyle/>
        <a:p>
          <a:endParaRPr lang="en-US"/>
        </a:p>
      </dgm:t>
    </dgm:pt>
    <dgm:pt modelId="{014803A4-0C0F-42FB-8D39-BFB94C2E8192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B3351B-5134-4AD3-935D-9DD66F494BFF}" type="pres">
      <dgm:prSet presAssocID="{9ED1A3B2-A381-4201-823D-E4B4F944886D}" presName="centerShape" presStyleLbl="node0" presStyleIdx="0" presStyleCnt="1"/>
      <dgm:spPr/>
      <dgm:t>
        <a:bodyPr/>
        <a:lstStyle/>
        <a:p>
          <a:endParaRPr lang="en-US"/>
        </a:p>
      </dgm:t>
    </dgm:pt>
    <dgm:pt modelId="{EA118412-FB83-436D-941D-81A9D355CF50}" type="pres">
      <dgm:prSet presAssocID="{5263AC43-AEF9-405C-B9BD-C1E77733E429}" presName="parTrans" presStyleLbl="sibTrans2D1" presStyleIdx="0" presStyleCnt="9"/>
      <dgm:spPr/>
      <dgm:t>
        <a:bodyPr/>
        <a:lstStyle/>
        <a:p>
          <a:endParaRPr lang="en-US"/>
        </a:p>
      </dgm:t>
    </dgm:pt>
    <dgm:pt modelId="{21F3076E-0F95-47C0-BF6F-065250076686}" type="pres">
      <dgm:prSet presAssocID="{5263AC43-AEF9-405C-B9BD-C1E77733E429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E6C3BD5B-2F84-4FFB-A8C0-CD9D995BEC51}" type="pres">
      <dgm:prSet presAssocID="{A7091EAC-498C-4E8C-B46B-331B042A0C7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D4252-1C6A-4A73-9F98-8B25CF35FFB8}" type="pres">
      <dgm:prSet presAssocID="{6970CC38-AACF-4350-BF4D-BD796B05B1FA}" presName="parTrans" presStyleLbl="sibTrans2D1" presStyleIdx="1" presStyleCnt="9"/>
      <dgm:spPr/>
      <dgm:t>
        <a:bodyPr/>
        <a:lstStyle/>
        <a:p>
          <a:endParaRPr lang="en-US"/>
        </a:p>
      </dgm:t>
    </dgm:pt>
    <dgm:pt modelId="{D827875D-4ED4-41E9-B863-CE9BD6A1C5E0}" type="pres">
      <dgm:prSet presAssocID="{6970CC38-AACF-4350-BF4D-BD796B05B1FA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F133E453-23D7-4D8E-853F-E913F12CD775}" type="pres">
      <dgm:prSet presAssocID="{3FA5C700-C8EE-4CAC-8DA0-0BA7CA952C7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5C820-4E6B-4050-AF87-6144339624DD}" type="pres">
      <dgm:prSet presAssocID="{8A92D324-8EB2-4984-ADCB-62EACF9FECFF}" presName="parTrans" presStyleLbl="sibTrans2D1" presStyleIdx="2" presStyleCnt="9"/>
      <dgm:spPr/>
      <dgm:t>
        <a:bodyPr/>
        <a:lstStyle/>
        <a:p>
          <a:endParaRPr lang="en-US"/>
        </a:p>
      </dgm:t>
    </dgm:pt>
    <dgm:pt modelId="{C1AB366C-18DF-4FA6-9FEF-5E75A7F8C79D}" type="pres">
      <dgm:prSet presAssocID="{8A92D324-8EB2-4984-ADCB-62EACF9FECFF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95516282-FEEF-46E3-885D-24E1BC71E842}" type="pres">
      <dgm:prSet presAssocID="{4746DA87-483C-4B84-9A22-BC58F96CB23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7A5AD-A148-4EDB-AF9E-D2FE0801F3C8}" type="pres">
      <dgm:prSet presAssocID="{6A3537F1-6C7A-4D5E-9BC9-14D14BE7BA95}" presName="parTrans" presStyleLbl="sibTrans2D1" presStyleIdx="3" presStyleCnt="9"/>
      <dgm:spPr/>
      <dgm:t>
        <a:bodyPr/>
        <a:lstStyle/>
        <a:p>
          <a:endParaRPr lang="en-US"/>
        </a:p>
      </dgm:t>
    </dgm:pt>
    <dgm:pt modelId="{C6AB20C9-8BB4-4E90-9AA5-492DEC1C3B04}" type="pres">
      <dgm:prSet presAssocID="{6A3537F1-6C7A-4D5E-9BC9-14D14BE7BA95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20E241AA-1139-427F-9FF3-A3485C3A67F3}" type="pres">
      <dgm:prSet presAssocID="{8329AE49-ECD5-4C13-B90F-CA83B6E6F99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BF85E-B52B-4D6B-B544-D7921234E139}" type="pres">
      <dgm:prSet presAssocID="{44D9A023-5F81-4677-8A1D-494A76B02F4A}" presName="parTrans" presStyleLbl="sibTrans2D1" presStyleIdx="4" presStyleCnt="9"/>
      <dgm:spPr/>
      <dgm:t>
        <a:bodyPr/>
        <a:lstStyle/>
        <a:p>
          <a:endParaRPr lang="en-US"/>
        </a:p>
      </dgm:t>
    </dgm:pt>
    <dgm:pt modelId="{F44D078B-9D44-424E-9E22-7F7CAD74D150}" type="pres">
      <dgm:prSet presAssocID="{44D9A023-5F81-4677-8A1D-494A76B02F4A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BEF097A8-A73D-4228-936F-812E4D603E98}" type="pres">
      <dgm:prSet presAssocID="{9C6F0069-43DC-402D-BD84-1006528FCE0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B5A34-700A-4CF7-95A2-D63CBBACDD13}" type="pres">
      <dgm:prSet presAssocID="{3C8BC949-583D-42C4-9E18-497A2FA6C1D3}" presName="parTrans" presStyleLbl="sibTrans2D1" presStyleIdx="5" presStyleCnt="9"/>
      <dgm:spPr/>
      <dgm:t>
        <a:bodyPr/>
        <a:lstStyle/>
        <a:p>
          <a:endParaRPr lang="en-US"/>
        </a:p>
      </dgm:t>
    </dgm:pt>
    <dgm:pt modelId="{B6D16780-0409-4F72-8FD5-E9E6D44E3836}" type="pres">
      <dgm:prSet presAssocID="{3C8BC949-583D-42C4-9E18-497A2FA6C1D3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6BDCDEC9-DAB6-4E71-B7D8-A5ED175CEBA0}" type="pres">
      <dgm:prSet presAssocID="{ED01A515-5448-4A3E-A2EC-575448D0F5A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41756-DE38-4209-A085-7A07323B62AE}" type="pres">
      <dgm:prSet presAssocID="{053AEA0B-0F73-4DAC-9295-FCA55D0C5C5A}" presName="parTrans" presStyleLbl="sibTrans2D1" presStyleIdx="6" presStyleCnt="9"/>
      <dgm:spPr/>
      <dgm:t>
        <a:bodyPr/>
        <a:lstStyle/>
        <a:p>
          <a:endParaRPr lang="en-US"/>
        </a:p>
      </dgm:t>
    </dgm:pt>
    <dgm:pt modelId="{B758DFBC-D5B1-43C5-A67F-D272DC01CD49}" type="pres">
      <dgm:prSet presAssocID="{053AEA0B-0F73-4DAC-9295-FCA55D0C5C5A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172F1B4C-71C7-4660-A7C2-46FB902F10A8}" type="pres">
      <dgm:prSet presAssocID="{AE26BF5A-34A6-4192-8BEA-D9ECFB94164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BF1F4-1709-4B05-ABE0-74690A74AA6C}" type="pres">
      <dgm:prSet presAssocID="{842A79D3-4827-4424-A76D-539154392405}" presName="parTrans" presStyleLbl="sibTrans2D1" presStyleIdx="7" presStyleCnt="9"/>
      <dgm:spPr/>
      <dgm:t>
        <a:bodyPr/>
        <a:lstStyle/>
        <a:p>
          <a:endParaRPr lang="en-US"/>
        </a:p>
      </dgm:t>
    </dgm:pt>
    <dgm:pt modelId="{1D471065-E454-4B11-A2F7-C3E8810FA5CC}" type="pres">
      <dgm:prSet presAssocID="{842A79D3-4827-4424-A76D-539154392405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39B8475A-B8CE-4746-B71E-25072EE52B52}" type="pres">
      <dgm:prSet presAssocID="{91651A17-950C-49EC-8C35-2517548AE9E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969EA-A389-4D4A-8289-61329AB3BA51}" type="pres">
      <dgm:prSet presAssocID="{48682648-3E07-457B-89F2-B1DE67FEC96B}" presName="parTrans" presStyleLbl="sibTrans2D1" presStyleIdx="8" presStyleCnt="9"/>
      <dgm:spPr/>
      <dgm:t>
        <a:bodyPr/>
        <a:lstStyle/>
        <a:p>
          <a:endParaRPr lang="en-US"/>
        </a:p>
      </dgm:t>
    </dgm:pt>
    <dgm:pt modelId="{8AB91226-9C66-46C0-AC22-4C90943D197B}" type="pres">
      <dgm:prSet presAssocID="{48682648-3E07-457B-89F2-B1DE67FEC96B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CBBFD427-B0B7-4946-BB3E-0477E4E6AF48}" type="pres">
      <dgm:prSet presAssocID="{1B68B2E9-7A71-4B43-9069-8B65E028ADD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A26471A6-9CE0-43D5-BA36-C5BF8DF98744}" type="presOf" srcId="{6A3537F1-6C7A-4D5E-9BC9-14D14BE7BA95}" destId="{A537A5AD-A148-4EDB-AF9E-D2FE0801F3C8}" srcOrd="0" destOrd="0" presId="urn:microsoft.com/office/officeart/2005/8/layout/radial5"/>
    <dgm:cxn modelId="{349E1BD9-BBF6-467C-B631-2FDF0375289E}" type="presOf" srcId="{ED01A515-5448-4A3E-A2EC-575448D0F5AA}" destId="{6BDCDEC9-DAB6-4E71-B7D8-A5ED175CEBA0}" srcOrd="0" destOrd="0" presId="urn:microsoft.com/office/officeart/2005/8/layout/radial5"/>
    <dgm:cxn modelId="{107F5A21-30CA-4ED5-8CD2-2243782A7799}" type="presOf" srcId="{5263AC43-AEF9-405C-B9BD-C1E77733E429}" destId="{21F3076E-0F95-47C0-BF6F-065250076686}" srcOrd="1" destOrd="0" presId="urn:microsoft.com/office/officeart/2005/8/layout/radial5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6F4514F8-1F99-4AC6-A6D3-538A248633B5}" type="presOf" srcId="{053AEA0B-0F73-4DAC-9295-FCA55D0C5C5A}" destId="{B758DFBC-D5B1-43C5-A67F-D272DC01CD49}" srcOrd="1" destOrd="0" presId="urn:microsoft.com/office/officeart/2005/8/layout/radial5"/>
    <dgm:cxn modelId="{0B0CDDA5-51CD-420B-8A99-D75E64EDD2C2}" type="presOf" srcId="{91651A17-950C-49EC-8C35-2517548AE9E6}" destId="{39B8475A-B8CE-4746-B71E-25072EE52B52}" srcOrd="0" destOrd="0" presId="urn:microsoft.com/office/officeart/2005/8/layout/radial5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3ACB4BC3-4018-454F-B1DE-80B097BAA2B3}" type="presOf" srcId="{6970CC38-AACF-4350-BF4D-BD796B05B1FA}" destId="{5B5D4252-1C6A-4A73-9F98-8B25CF35FFB8}" srcOrd="0" destOrd="0" presId="urn:microsoft.com/office/officeart/2005/8/layout/radial5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9ABD109C-0CDD-4A1E-9CDC-BFDC0DFB92C6}" type="presOf" srcId="{842A79D3-4827-4424-A76D-539154392405}" destId="{F62BF1F4-1709-4B05-ABE0-74690A74AA6C}" srcOrd="0" destOrd="0" presId="urn:microsoft.com/office/officeart/2005/8/layout/radial5"/>
    <dgm:cxn modelId="{79688F8F-32B7-4BAA-B0D8-A61F8A7B3364}" type="presOf" srcId="{6A3537F1-6C7A-4D5E-9BC9-14D14BE7BA95}" destId="{C6AB20C9-8BB4-4E90-9AA5-492DEC1C3B04}" srcOrd="1" destOrd="0" presId="urn:microsoft.com/office/officeart/2005/8/layout/radial5"/>
    <dgm:cxn modelId="{3446789F-1335-44C0-BC6D-3C239BBA116F}" type="presOf" srcId="{44D9A023-5F81-4677-8A1D-494A76B02F4A}" destId="{F1BBF85E-B52B-4D6B-B544-D7921234E139}" srcOrd="0" destOrd="0" presId="urn:microsoft.com/office/officeart/2005/8/layout/radial5"/>
    <dgm:cxn modelId="{3BF272F6-F0D6-4771-A6E5-A75FE2EC9BB9}" type="presOf" srcId="{B1BE2A8E-285E-4C69-9BFF-CE48B252AA50}" destId="{014803A4-0C0F-42FB-8D39-BFB94C2E8192}" srcOrd="0" destOrd="0" presId="urn:microsoft.com/office/officeart/2005/8/layout/radial5"/>
    <dgm:cxn modelId="{4F0DEEFE-A994-4EF7-988D-6FA4726781EA}" type="presOf" srcId="{053AEA0B-0F73-4DAC-9295-FCA55D0C5C5A}" destId="{F3541756-DE38-4209-A085-7A07323B62AE}" srcOrd="0" destOrd="0" presId="urn:microsoft.com/office/officeart/2005/8/layout/radial5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5920125A-C512-499E-826D-D2525F5A191E}" type="presOf" srcId="{3C8BC949-583D-42C4-9E18-497A2FA6C1D3}" destId="{B6D16780-0409-4F72-8FD5-E9E6D44E3836}" srcOrd="1" destOrd="0" presId="urn:microsoft.com/office/officeart/2005/8/layout/radial5"/>
    <dgm:cxn modelId="{74BD6BC2-533D-4B72-861B-B21493456BE4}" type="presOf" srcId="{3C8BC949-583D-42C4-9E18-497A2FA6C1D3}" destId="{38BB5A34-700A-4CF7-95A2-D63CBBACDD13}" srcOrd="0" destOrd="0" presId="urn:microsoft.com/office/officeart/2005/8/layout/radial5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E3477C9B-CE7C-4626-97FF-98A078BCB219}" type="presOf" srcId="{9ED1A3B2-A381-4201-823D-E4B4F944886D}" destId="{3AB3351B-5134-4AD3-935D-9DD66F494BFF}" srcOrd="0" destOrd="0" presId="urn:microsoft.com/office/officeart/2005/8/layout/radial5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CAD53B5-4364-493F-8722-A140DE0C1BBA}" type="presOf" srcId="{5263AC43-AEF9-405C-B9BD-C1E77733E429}" destId="{EA118412-FB83-436D-941D-81A9D355CF50}" srcOrd="0" destOrd="0" presId="urn:microsoft.com/office/officeart/2005/8/layout/radial5"/>
    <dgm:cxn modelId="{4B3A3636-8E57-4AF5-A4C5-D7E7F96C6373}" type="presOf" srcId="{48682648-3E07-457B-89F2-B1DE67FEC96B}" destId="{8AB91226-9C66-46C0-AC22-4C90943D197B}" srcOrd="1" destOrd="0" presId="urn:microsoft.com/office/officeart/2005/8/layout/radial5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2A47A2C1-9C09-47CA-9610-8E4B729AF9A3}" type="presOf" srcId="{8A92D324-8EB2-4984-ADCB-62EACF9FECFF}" destId="{D385C820-4E6B-4050-AF87-6144339624DD}" srcOrd="0" destOrd="0" presId="urn:microsoft.com/office/officeart/2005/8/layout/radial5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2E55F051-EC8A-4253-A258-57DDAADB22A0}" type="presOf" srcId="{A7091EAC-498C-4E8C-B46B-331B042A0C75}" destId="{E6C3BD5B-2F84-4FFB-A8C0-CD9D995BEC51}" srcOrd="0" destOrd="0" presId="urn:microsoft.com/office/officeart/2005/8/layout/radial5"/>
    <dgm:cxn modelId="{449FFD17-949E-47A5-9C3B-EEDFC8F725F5}" type="presOf" srcId="{842A79D3-4827-4424-A76D-539154392405}" destId="{1D471065-E454-4B11-A2F7-C3E8810FA5CC}" srcOrd="1" destOrd="0" presId="urn:microsoft.com/office/officeart/2005/8/layout/radial5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34E3DA18-D98E-49E8-A0EE-94CC50645147}" type="presOf" srcId="{48682648-3E07-457B-89F2-B1DE67FEC96B}" destId="{4BC969EA-A389-4D4A-8289-61329AB3BA51}" srcOrd="0" destOrd="0" presId="urn:microsoft.com/office/officeart/2005/8/layout/radial5"/>
    <dgm:cxn modelId="{497E2429-DE7D-432F-8E8C-9D344B1DFA89}" type="presOf" srcId="{4746DA87-483C-4B84-9A22-BC58F96CB23A}" destId="{95516282-FEEF-46E3-885D-24E1BC71E842}" srcOrd="0" destOrd="0" presId="urn:microsoft.com/office/officeart/2005/8/layout/radial5"/>
    <dgm:cxn modelId="{50047AC4-DCA1-4BF6-98AC-91B7ECC92910}" type="presOf" srcId="{3FA5C700-C8EE-4CAC-8DA0-0BA7CA952C72}" destId="{F133E453-23D7-4D8E-853F-E913F12CD775}" srcOrd="0" destOrd="0" presId="urn:microsoft.com/office/officeart/2005/8/layout/radial5"/>
    <dgm:cxn modelId="{6AF4A919-BD78-49D1-82F1-144195C4C0C3}" type="presOf" srcId="{8A92D324-8EB2-4984-ADCB-62EACF9FECFF}" destId="{C1AB366C-18DF-4FA6-9FEF-5E75A7F8C79D}" srcOrd="1" destOrd="0" presId="urn:microsoft.com/office/officeart/2005/8/layout/radial5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90EAC7DE-3D09-4748-8E17-8BE5D9738088}" srcId="{9ED1A3B2-A381-4201-823D-E4B4F944886D}" destId="{1B68B2E9-7A71-4B43-9069-8B65E028ADD6}" srcOrd="8" destOrd="0" parTransId="{48682648-3E07-457B-89F2-B1DE67FEC96B}" sibTransId="{B05BAFD5-E405-4EC3-AA09-03A4B7D71D25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F5923BAE-A3C0-408A-9DA4-74679A940C0E}" type="presOf" srcId="{6970CC38-AACF-4350-BF4D-BD796B05B1FA}" destId="{D827875D-4ED4-41E9-B863-CE9BD6A1C5E0}" srcOrd="1" destOrd="0" presId="urn:microsoft.com/office/officeart/2005/8/layout/radial5"/>
    <dgm:cxn modelId="{2F2DFBEA-B278-48EC-ADBB-883ED0B58374}" type="presOf" srcId="{AE26BF5A-34A6-4192-8BEA-D9ECFB941642}" destId="{172F1B4C-71C7-4660-A7C2-46FB902F10A8}" srcOrd="0" destOrd="0" presId="urn:microsoft.com/office/officeart/2005/8/layout/radial5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8319C5B1-282A-49A9-A583-F69BBB41926B}" type="presOf" srcId="{9C6F0069-43DC-402D-BD84-1006528FCE04}" destId="{BEF097A8-A73D-4228-936F-812E4D603E98}" srcOrd="0" destOrd="0" presId="urn:microsoft.com/office/officeart/2005/8/layout/radial5"/>
    <dgm:cxn modelId="{A043AECA-8366-4CFE-A2E9-DC2F1BA8B2A1}" type="presOf" srcId="{44D9A023-5F81-4677-8A1D-494A76B02F4A}" destId="{F44D078B-9D44-424E-9E22-7F7CAD74D150}" srcOrd="1" destOrd="0" presId="urn:microsoft.com/office/officeart/2005/8/layout/radial5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13997417-312D-49B4-A994-A12C94D91BB8}" type="presOf" srcId="{1B68B2E9-7A71-4B43-9069-8B65E028ADD6}" destId="{CBBFD427-B0B7-4946-BB3E-0477E4E6AF48}" srcOrd="0" destOrd="0" presId="urn:microsoft.com/office/officeart/2005/8/layout/radial5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3CD6A1AD-10CE-4DE6-BED5-B9D9DF52BE31}" type="presOf" srcId="{8329AE49-ECD5-4C13-B90F-CA83B6E6F994}" destId="{20E241AA-1139-427F-9FF3-A3485C3A67F3}" srcOrd="0" destOrd="0" presId="urn:microsoft.com/office/officeart/2005/8/layout/radial5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0E3CEB9D-83A2-47C1-97DF-6491A709A744}" type="presParOf" srcId="{014803A4-0C0F-42FB-8D39-BFB94C2E8192}" destId="{3AB3351B-5134-4AD3-935D-9DD66F494BFF}" srcOrd="0" destOrd="0" presId="urn:microsoft.com/office/officeart/2005/8/layout/radial5"/>
    <dgm:cxn modelId="{E3F5A2EB-2CA1-4823-9673-6BA94E1A75F9}" type="presParOf" srcId="{014803A4-0C0F-42FB-8D39-BFB94C2E8192}" destId="{EA118412-FB83-436D-941D-81A9D355CF50}" srcOrd="1" destOrd="0" presId="urn:microsoft.com/office/officeart/2005/8/layout/radial5"/>
    <dgm:cxn modelId="{B296D9B8-4D79-4DEB-B889-08C97BAC7531}" type="presParOf" srcId="{EA118412-FB83-436D-941D-81A9D355CF50}" destId="{21F3076E-0F95-47C0-BF6F-065250076686}" srcOrd="0" destOrd="0" presId="urn:microsoft.com/office/officeart/2005/8/layout/radial5"/>
    <dgm:cxn modelId="{EFBC6F9B-0AA7-406C-8D30-3997B13FA7F9}" type="presParOf" srcId="{014803A4-0C0F-42FB-8D39-BFB94C2E8192}" destId="{E6C3BD5B-2F84-4FFB-A8C0-CD9D995BEC51}" srcOrd="2" destOrd="0" presId="urn:microsoft.com/office/officeart/2005/8/layout/radial5"/>
    <dgm:cxn modelId="{5D042A3C-0602-4284-8A74-D8288672FF11}" type="presParOf" srcId="{014803A4-0C0F-42FB-8D39-BFB94C2E8192}" destId="{5B5D4252-1C6A-4A73-9F98-8B25CF35FFB8}" srcOrd="3" destOrd="0" presId="urn:microsoft.com/office/officeart/2005/8/layout/radial5"/>
    <dgm:cxn modelId="{596BC897-C48A-42C4-B4FD-DDA9C8D3DDFA}" type="presParOf" srcId="{5B5D4252-1C6A-4A73-9F98-8B25CF35FFB8}" destId="{D827875D-4ED4-41E9-B863-CE9BD6A1C5E0}" srcOrd="0" destOrd="0" presId="urn:microsoft.com/office/officeart/2005/8/layout/radial5"/>
    <dgm:cxn modelId="{470E1620-3198-4A3C-8C16-195387A88587}" type="presParOf" srcId="{014803A4-0C0F-42FB-8D39-BFB94C2E8192}" destId="{F133E453-23D7-4D8E-853F-E913F12CD775}" srcOrd="4" destOrd="0" presId="urn:microsoft.com/office/officeart/2005/8/layout/radial5"/>
    <dgm:cxn modelId="{FD00C369-6B07-45FE-97B4-C9FC8024066C}" type="presParOf" srcId="{014803A4-0C0F-42FB-8D39-BFB94C2E8192}" destId="{D385C820-4E6B-4050-AF87-6144339624DD}" srcOrd="5" destOrd="0" presId="urn:microsoft.com/office/officeart/2005/8/layout/radial5"/>
    <dgm:cxn modelId="{10706465-D507-44D0-945A-361D590EA433}" type="presParOf" srcId="{D385C820-4E6B-4050-AF87-6144339624DD}" destId="{C1AB366C-18DF-4FA6-9FEF-5E75A7F8C79D}" srcOrd="0" destOrd="0" presId="urn:microsoft.com/office/officeart/2005/8/layout/radial5"/>
    <dgm:cxn modelId="{3B5DD767-A89F-4D25-B894-0B38145AA939}" type="presParOf" srcId="{014803A4-0C0F-42FB-8D39-BFB94C2E8192}" destId="{95516282-FEEF-46E3-885D-24E1BC71E842}" srcOrd="6" destOrd="0" presId="urn:microsoft.com/office/officeart/2005/8/layout/radial5"/>
    <dgm:cxn modelId="{13D90266-F160-4B79-AAE5-8246CCCA6468}" type="presParOf" srcId="{014803A4-0C0F-42FB-8D39-BFB94C2E8192}" destId="{A537A5AD-A148-4EDB-AF9E-D2FE0801F3C8}" srcOrd="7" destOrd="0" presId="urn:microsoft.com/office/officeart/2005/8/layout/radial5"/>
    <dgm:cxn modelId="{2ADAA55C-6E79-4116-AA80-8BF62593B13E}" type="presParOf" srcId="{A537A5AD-A148-4EDB-AF9E-D2FE0801F3C8}" destId="{C6AB20C9-8BB4-4E90-9AA5-492DEC1C3B04}" srcOrd="0" destOrd="0" presId="urn:microsoft.com/office/officeart/2005/8/layout/radial5"/>
    <dgm:cxn modelId="{85767F97-410F-49DF-9CC3-3A474F1B19DF}" type="presParOf" srcId="{014803A4-0C0F-42FB-8D39-BFB94C2E8192}" destId="{20E241AA-1139-427F-9FF3-A3485C3A67F3}" srcOrd="8" destOrd="0" presId="urn:microsoft.com/office/officeart/2005/8/layout/radial5"/>
    <dgm:cxn modelId="{2BF7AC13-B325-4665-AD87-B5A13A0D7CAC}" type="presParOf" srcId="{014803A4-0C0F-42FB-8D39-BFB94C2E8192}" destId="{F1BBF85E-B52B-4D6B-B544-D7921234E139}" srcOrd="9" destOrd="0" presId="urn:microsoft.com/office/officeart/2005/8/layout/radial5"/>
    <dgm:cxn modelId="{7D734A79-43EF-4870-A069-2884C2FD6E0C}" type="presParOf" srcId="{F1BBF85E-B52B-4D6B-B544-D7921234E139}" destId="{F44D078B-9D44-424E-9E22-7F7CAD74D150}" srcOrd="0" destOrd="0" presId="urn:microsoft.com/office/officeart/2005/8/layout/radial5"/>
    <dgm:cxn modelId="{FFD1A636-550B-4127-940E-9346E3DE2EEA}" type="presParOf" srcId="{014803A4-0C0F-42FB-8D39-BFB94C2E8192}" destId="{BEF097A8-A73D-4228-936F-812E4D603E98}" srcOrd="10" destOrd="0" presId="urn:microsoft.com/office/officeart/2005/8/layout/radial5"/>
    <dgm:cxn modelId="{FDDCF699-56CE-4543-A2CD-25ABBC6D7A48}" type="presParOf" srcId="{014803A4-0C0F-42FB-8D39-BFB94C2E8192}" destId="{38BB5A34-700A-4CF7-95A2-D63CBBACDD13}" srcOrd="11" destOrd="0" presId="urn:microsoft.com/office/officeart/2005/8/layout/radial5"/>
    <dgm:cxn modelId="{C9E4F934-9F01-4A9E-9833-C2F19F229104}" type="presParOf" srcId="{38BB5A34-700A-4CF7-95A2-D63CBBACDD13}" destId="{B6D16780-0409-4F72-8FD5-E9E6D44E3836}" srcOrd="0" destOrd="0" presId="urn:microsoft.com/office/officeart/2005/8/layout/radial5"/>
    <dgm:cxn modelId="{AADC8B41-12E9-47B3-8928-B02062F67447}" type="presParOf" srcId="{014803A4-0C0F-42FB-8D39-BFB94C2E8192}" destId="{6BDCDEC9-DAB6-4E71-B7D8-A5ED175CEBA0}" srcOrd="12" destOrd="0" presId="urn:microsoft.com/office/officeart/2005/8/layout/radial5"/>
    <dgm:cxn modelId="{B2EE4246-E29E-4627-AB8A-A37A2BC7449B}" type="presParOf" srcId="{014803A4-0C0F-42FB-8D39-BFB94C2E8192}" destId="{F3541756-DE38-4209-A085-7A07323B62AE}" srcOrd="13" destOrd="0" presId="urn:microsoft.com/office/officeart/2005/8/layout/radial5"/>
    <dgm:cxn modelId="{10812286-F95C-4DF6-BF3E-CEF2384B9F57}" type="presParOf" srcId="{F3541756-DE38-4209-A085-7A07323B62AE}" destId="{B758DFBC-D5B1-43C5-A67F-D272DC01CD49}" srcOrd="0" destOrd="0" presId="urn:microsoft.com/office/officeart/2005/8/layout/radial5"/>
    <dgm:cxn modelId="{EAE29153-E123-4247-A748-DE0658809739}" type="presParOf" srcId="{014803A4-0C0F-42FB-8D39-BFB94C2E8192}" destId="{172F1B4C-71C7-4660-A7C2-46FB902F10A8}" srcOrd="14" destOrd="0" presId="urn:microsoft.com/office/officeart/2005/8/layout/radial5"/>
    <dgm:cxn modelId="{E0C60885-8BDA-4988-A8C2-B5D6AC89266A}" type="presParOf" srcId="{014803A4-0C0F-42FB-8D39-BFB94C2E8192}" destId="{F62BF1F4-1709-4B05-ABE0-74690A74AA6C}" srcOrd="15" destOrd="0" presId="urn:microsoft.com/office/officeart/2005/8/layout/radial5"/>
    <dgm:cxn modelId="{6136D911-F986-431E-BC69-FED95F6C98DD}" type="presParOf" srcId="{F62BF1F4-1709-4B05-ABE0-74690A74AA6C}" destId="{1D471065-E454-4B11-A2F7-C3E8810FA5CC}" srcOrd="0" destOrd="0" presId="urn:microsoft.com/office/officeart/2005/8/layout/radial5"/>
    <dgm:cxn modelId="{0005F1B4-A503-4921-8485-38030C6E1641}" type="presParOf" srcId="{014803A4-0C0F-42FB-8D39-BFB94C2E8192}" destId="{39B8475A-B8CE-4746-B71E-25072EE52B52}" srcOrd="16" destOrd="0" presId="urn:microsoft.com/office/officeart/2005/8/layout/radial5"/>
    <dgm:cxn modelId="{435C757D-8CDF-4E44-95B3-E220593EB97A}" type="presParOf" srcId="{014803A4-0C0F-42FB-8D39-BFB94C2E8192}" destId="{4BC969EA-A389-4D4A-8289-61329AB3BA51}" srcOrd="17" destOrd="0" presId="urn:microsoft.com/office/officeart/2005/8/layout/radial5"/>
    <dgm:cxn modelId="{5F751B71-72EE-477A-8CD2-C3968ED08020}" type="presParOf" srcId="{4BC969EA-A389-4D4A-8289-61329AB3BA51}" destId="{8AB91226-9C66-46C0-AC22-4C90943D197B}" srcOrd="0" destOrd="0" presId="urn:microsoft.com/office/officeart/2005/8/layout/radial5"/>
    <dgm:cxn modelId="{CF9A55C1-CE47-4BF0-96F4-2CD79AE923D4}" type="presParOf" srcId="{014803A4-0C0F-42FB-8D39-BFB94C2E8192}" destId="{CBBFD427-B0B7-4946-BB3E-0477E4E6AF48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24.01.2020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24.01.2020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9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363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24.01.2020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24.01.2020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24.01.2020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24.01.2020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24.01.2020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24.01.2020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24.01.2020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24.01.2020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24.01.2020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24.01.2020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24.01.2020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24.01.2020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24.01.2020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3" Type="http://schemas.openxmlformats.org/officeDocument/2006/relationships/diagramData" Target="../diagrams/data3.xm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microsoft.com/office/2007/relationships/diagramDrawing" Target="../diagrams/drawing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ОПШТИНА</a:t>
            </a:r>
            <a:r>
              <a:rPr lang="sr-Latn-RS" dirty="0" smtClean="0"/>
              <a:t> </a:t>
            </a:r>
            <a:r>
              <a:rPr lang="sr-Cyrl-RS" dirty="0" smtClean="0"/>
              <a:t>КЛАДОВО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</a:t>
            </a:r>
            <a:r>
              <a:rPr lang="sr-Latn-R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D:\gabrijela\d particija\backup 14.06.2016\My Documents\kladovo-grb_30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28601"/>
            <a:ext cx="19812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2020.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Укупни буџетски приходи и примања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sr-Latn-R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23269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</a:t>
            </a:r>
            <a:r>
              <a:rPr lang="sr-Latn-R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години </a:t>
            </a:r>
            <a:r>
              <a:rPr lang="sr-Cyrl-RS" dirty="0" smtClean="0"/>
              <a:t>( </a:t>
            </a:r>
            <a:r>
              <a:rPr lang="sr-Cyrl-RS" b="1" dirty="0" smtClean="0">
                <a:solidFill>
                  <a:srgbClr val="FF0000"/>
                </a:solidFill>
              </a:rPr>
              <a:t>збирно по свим изворима финансирања</a:t>
            </a:r>
            <a:r>
              <a:rPr lang="sr-Cyrl-RS" dirty="0" smtClean="0"/>
              <a:t>) су </a:t>
            </a:r>
            <a:r>
              <a:rPr lang="sr-Cyrl-RS" dirty="0"/>
              <a:t>се </a:t>
            </a:r>
            <a:r>
              <a:rPr lang="sr-Cyrl-RS" b="1" dirty="0" smtClean="0"/>
              <a:t>смањили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201</a:t>
            </a:r>
            <a:r>
              <a:rPr lang="sr-Latn-R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Latn-RS" b="1" dirty="0" smtClean="0"/>
              <a:t>66.608.504</a:t>
            </a:r>
            <a:r>
              <a:rPr lang="sr-Cyrl-RS" b="1" dirty="0" smtClean="0"/>
              <a:t>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Latn-RS" b="1" dirty="0" smtClean="0"/>
              <a:t>7,2</a:t>
            </a:r>
            <a:r>
              <a:rPr lang="sr-Cyrl-RS" b="1" dirty="0" smtClean="0"/>
              <a:t>1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b="1" dirty="0"/>
              <a:t>%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05000" y="5257800"/>
            <a:ext cx="6851650" cy="68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Cyrl-RS" dirty="0" smtClean="0"/>
              <a:t> . </a:t>
            </a:r>
            <a:r>
              <a:rPr lang="sr-Cyrl-RS" b="1" dirty="0" smtClean="0">
                <a:solidFill>
                  <a:srgbClr val="FF0000"/>
                </a:solidFill>
              </a:rPr>
              <a:t>Непорески приходи су </a:t>
            </a:r>
            <a:r>
              <a:rPr lang="sr-Cyrl-RS" dirty="0" smtClean="0"/>
              <a:t>се повећали  се за </a:t>
            </a:r>
            <a:r>
              <a:rPr lang="sr-Cyrl-RS" b="1" dirty="0" smtClean="0"/>
              <a:t>16.786.734</a:t>
            </a:r>
            <a:r>
              <a:rPr lang="sr-Cyrl-RS" dirty="0" smtClean="0"/>
              <a:t> динара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971800"/>
            <a:ext cx="68516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r-Cyrl-RS" sz="2400" dirty="0" smtClean="0">
                <a:solidFill>
                  <a:srgbClr val="FF0000"/>
                </a:solidFill>
              </a:rPr>
              <a:t>.</a:t>
            </a:r>
            <a:r>
              <a:rPr lang="sr-Cyrl-RS" sz="2400" b="1" dirty="0" smtClean="0">
                <a:solidFill>
                  <a:srgbClr val="FF0000"/>
                </a:solidFill>
              </a:rPr>
              <a:t>    Порески приходи </a:t>
            </a:r>
            <a:r>
              <a:rPr lang="sr-Cyrl-RS" sz="2400" dirty="0" smtClean="0"/>
              <a:t>су</a:t>
            </a:r>
            <a:r>
              <a:rPr lang="sr-Cyrl-RS" sz="2400" b="1" dirty="0" smtClean="0">
                <a:solidFill>
                  <a:srgbClr val="FF0000"/>
                </a:solidFill>
              </a:rPr>
              <a:t> </a:t>
            </a:r>
            <a:r>
              <a:rPr lang="sr-Cyrl-RS" sz="2400" dirty="0" smtClean="0"/>
              <a:t>смањени за </a:t>
            </a:r>
            <a:r>
              <a:rPr lang="sr-Cyrl-RS" sz="2400" b="1" dirty="0" smtClean="0"/>
              <a:t>1</a:t>
            </a:r>
            <a:r>
              <a:rPr lang="sr-Latn-RS" sz="2400" b="1" dirty="0" smtClean="0"/>
              <a:t>2.</a:t>
            </a:r>
            <a:r>
              <a:rPr lang="sr-Cyrl-RS" sz="2400" b="1" dirty="0" smtClean="0"/>
              <a:t>5</a:t>
            </a:r>
            <a:r>
              <a:rPr lang="sr-Latn-RS" sz="2400" b="1" dirty="0" smtClean="0"/>
              <a:t>95.226</a:t>
            </a:r>
            <a:r>
              <a:rPr lang="sr-Cyrl-RS" sz="2400" b="1" dirty="0" smtClean="0"/>
              <a:t> </a:t>
            </a:r>
            <a:r>
              <a:rPr lang="sr-Cyrl-RS" sz="2400" dirty="0" smtClean="0"/>
              <a:t>динара.</a:t>
            </a:r>
            <a:endParaRPr lang="en-US" sz="24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Нераспоређени вишак прихода из ранијих година  </a:t>
            </a:r>
            <a:r>
              <a:rPr lang="sr-Cyrl-RS" sz="2400" dirty="0" smtClean="0"/>
              <a:t>се</a:t>
            </a:r>
            <a:r>
              <a:rPr lang="sr-Cyrl-RS" sz="2400" b="1" dirty="0" smtClean="0">
                <a:solidFill>
                  <a:srgbClr val="FF0000"/>
                </a:solidFill>
              </a:rPr>
              <a:t> </a:t>
            </a:r>
            <a:r>
              <a:rPr lang="sr-Cyrl-RS" sz="2400" dirty="0" smtClean="0"/>
              <a:t>смањио </a:t>
            </a:r>
            <a:r>
              <a:rPr lang="sr-Cyrl-RS" sz="2400" dirty="0"/>
              <a:t>за </a:t>
            </a:r>
            <a:r>
              <a:rPr lang="sr-Cyrl-RS" sz="2400" b="1" dirty="0" smtClean="0"/>
              <a:t>45</a:t>
            </a:r>
            <a:r>
              <a:rPr lang="sr-Latn-RS" sz="2400" b="1" dirty="0" smtClean="0"/>
              <a:t>.</a:t>
            </a:r>
            <a:r>
              <a:rPr lang="sr-Cyrl-RS" sz="2400" b="1" dirty="0" smtClean="0"/>
              <a:t>00</a:t>
            </a:r>
            <a:r>
              <a:rPr lang="sr-Latn-RS" sz="2400" b="1" dirty="0" smtClean="0"/>
              <a:t>0.000</a:t>
            </a:r>
            <a:r>
              <a:rPr lang="sr-Cyrl-RS" sz="2400" b="1" dirty="0" smtClean="0"/>
              <a:t> </a:t>
            </a:r>
            <a:r>
              <a:rPr lang="sr-Cyrl-RS" sz="2400" dirty="0"/>
              <a:t>динара</a:t>
            </a:r>
            <a:r>
              <a:rPr lang="sr-Cyrl-RS" sz="2400" dirty="0" smtClean="0"/>
              <a:t>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Трансфери</a:t>
            </a:r>
            <a:r>
              <a:rPr lang="sr-Cyrl-RS" sz="2400" dirty="0" smtClean="0"/>
              <a:t> су смањени за </a:t>
            </a:r>
            <a:r>
              <a:rPr lang="sr-Latn-RS" sz="2400" b="1" dirty="0" smtClean="0"/>
              <a:t>25</a:t>
            </a:r>
            <a:r>
              <a:rPr lang="sr-Cyrl-RS" sz="2400" b="1" dirty="0" smtClean="0"/>
              <a:t>.</a:t>
            </a:r>
            <a:r>
              <a:rPr lang="sr-Latn-RS" sz="2400" b="1" dirty="0" smtClean="0"/>
              <a:t>800</a:t>
            </a:r>
            <a:r>
              <a:rPr lang="sr-Cyrl-RS" sz="2400" b="1" dirty="0" smtClean="0"/>
              <a:t>.</a:t>
            </a:r>
            <a:r>
              <a:rPr lang="sr-Latn-RS" sz="2400" b="1" dirty="0" smtClean="0"/>
              <a:t>012</a:t>
            </a:r>
            <a:r>
              <a:rPr lang="sr-Cyrl-RS" sz="2400" dirty="0" smtClean="0"/>
              <a:t> динара</a:t>
            </a:r>
            <a:endParaRPr lang="sr-Latn-RS" sz="2400" dirty="0" smtClean="0"/>
          </a:p>
          <a:p>
            <a:pPr lvl="0" algn="just">
              <a:buFont typeface="Arial" panose="020B0604020202020204" pitchFamily="34" charset="0"/>
              <a:buChar char="•"/>
            </a:pPr>
            <a:endParaRPr lang="sr-Latn-RS" sz="2400" dirty="0" smtClean="0"/>
          </a:p>
          <a:p>
            <a:pPr lvl="0" algn="r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xmlns="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50520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181600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2020. </a:t>
            </a:r>
            <a:r>
              <a:rPr lang="sr-Cyrl-RS" sz="1700" dirty="0"/>
              <a:t>години из буџета </a:t>
            </a:r>
            <a:r>
              <a:rPr lang="sr-Cyrl-RS" sz="1700" dirty="0" smtClean="0"/>
              <a:t>( </a:t>
            </a:r>
            <a:r>
              <a:rPr lang="sr-Cyrl-RS" sz="1700" dirty="0" smtClean="0">
                <a:solidFill>
                  <a:srgbClr val="FF0000"/>
                </a:solidFill>
              </a:rPr>
              <a:t>по свим изворима финансирања</a:t>
            </a:r>
            <a:r>
              <a:rPr lang="sr-Cyrl-RS" sz="1700" dirty="0" smtClean="0"/>
              <a:t>)износе</a:t>
            </a:r>
            <a:r>
              <a:rPr lang="sr-Cyrl-RS" sz="1700" dirty="0"/>
              <a:t>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209800"/>
            <a:ext cx="3384376" cy="859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857.016.734 </a:t>
            </a:r>
            <a:r>
              <a:rPr lang="sr-Cyrl-RS" b="1" dirty="0"/>
              <a:t>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2020.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Структура планираних расхода и издатака буџета за 2020 годину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2019.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2020.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смањили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2019.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66.608.504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 smtClean="0"/>
              <a:t>7.21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286000"/>
            <a:ext cx="6851650" cy="1981200"/>
          </a:xfrm>
        </p:spPr>
        <p:txBody>
          <a:bodyPr rtlCol="0">
            <a:normAutofit/>
          </a:bodyPr>
          <a:lstStyle/>
          <a:p>
            <a:pPr lvl="0">
              <a:buNone/>
            </a:pPr>
            <a:endParaRPr lang="sr-Cyrl-RS" sz="1700" b="1" dirty="0" smtClean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Дотације и трансфери су смањени </a:t>
            </a:r>
            <a:r>
              <a:rPr lang="sr-Cyrl-RS" sz="1700" b="1" dirty="0" smtClean="0">
                <a:ea typeface="SimSun" panose="02010600030101010101" pitchFamily="2" charset="-122"/>
              </a:rPr>
              <a:t>за  </a:t>
            </a:r>
            <a:r>
              <a:rPr lang="sr-Cyrl-RS" sz="1800" b="1" dirty="0" smtClean="0">
                <a:ea typeface="SimSun" panose="02010600030101010101" pitchFamily="2" charset="-122"/>
              </a:rPr>
              <a:t>20.517.566</a:t>
            </a:r>
            <a:r>
              <a:rPr lang="sr-Cyrl-RS" sz="1700" b="1" dirty="0" smtClean="0">
                <a:ea typeface="SimSun" panose="02010600030101010101" pitchFamily="2" charset="-122"/>
              </a:rPr>
              <a:t>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Права из социјалног осигурања </a:t>
            </a:r>
            <a:r>
              <a:rPr lang="sr-Cyrl-RS" sz="1700" dirty="0" smtClean="0">
                <a:ea typeface="SimSun" panose="02010600030101010101" pitchFamily="2" charset="-122"/>
              </a:rPr>
              <a:t>су смањена за </a:t>
            </a:r>
            <a:r>
              <a:rPr lang="sr-Cyrl-RS" sz="1800" b="1" dirty="0" smtClean="0">
                <a:ea typeface="SimSun" panose="02010600030101010101" pitchFamily="2" charset="-122"/>
              </a:rPr>
              <a:t>2.544.650</a:t>
            </a:r>
            <a:r>
              <a:rPr lang="sr-Cyrl-RS" sz="1700" b="1" dirty="0" smtClean="0">
                <a:ea typeface="SimSun" panose="02010600030101010101" pitchFamily="2" charset="-122"/>
              </a:rPr>
              <a:t> </a:t>
            </a: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Остали расходи </a:t>
            </a:r>
            <a:r>
              <a:rPr lang="sr-Cyrl-RS" sz="1700" dirty="0" smtClean="0">
                <a:ea typeface="SimSun" panose="02010600030101010101" pitchFamily="2" charset="-122"/>
              </a:rPr>
              <a:t>су смањени за </a:t>
            </a:r>
            <a:r>
              <a:rPr lang="sr-Cyrl-RS" sz="1700" b="1" dirty="0" smtClean="0">
                <a:ea typeface="SimSun" panose="02010600030101010101" pitchFamily="2" charset="-122"/>
              </a:rPr>
              <a:t>10.952.550</a:t>
            </a:r>
            <a:r>
              <a:rPr lang="sr-Cyrl-RS" sz="1700" dirty="0" smtClean="0">
                <a:ea typeface="SimSun" panose="02010600030101010101" pitchFamily="2" charset="-122"/>
              </a:rPr>
              <a:t> динара</a:t>
            </a: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Средства резерви</a:t>
            </a:r>
            <a:r>
              <a:rPr lang="sr-Cyrl-RS" sz="1700" b="1" dirty="0" smtClean="0">
                <a:solidFill>
                  <a:srgbClr val="0070C0"/>
                </a:solidFill>
                <a:ea typeface="SimSun" panose="02010600030101010101" pitchFamily="2" charset="-122"/>
              </a:rPr>
              <a:t> </a:t>
            </a:r>
            <a:r>
              <a:rPr lang="sr-Cyrl-RS" sz="1700" dirty="0" smtClean="0">
                <a:ea typeface="SimSun" panose="02010600030101010101" pitchFamily="2" charset="-122"/>
              </a:rPr>
              <a:t>су се смањила за </a:t>
            </a:r>
            <a:r>
              <a:rPr lang="sr-Cyrl-RS" sz="1700" b="1" dirty="0" smtClean="0">
                <a:ea typeface="SimSun" panose="02010600030101010101" pitchFamily="2" charset="-122"/>
              </a:rPr>
              <a:t>130.803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  <a:endParaRPr lang="en-US" sz="1700" dirty="0"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sz="1700" dirty="0"/>
              <a:t>су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смањени су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85.983.916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динара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6851650" cy="104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</a:t>
            </a:r>
            <a:r>
              <a:rPr lang="sr-Cyrl-RS" sz="1700" dirty="0" smtClean="0">
                <a:solidFill>
                  <a:srgbClr val="0070C0"/>
                </a:solidFill>
              </a:rPr>
              <a:t> </a:t>
            </a:r>
            <a:r>
              <a:rPr lang="sr-Cyrl-RS" sz="1700" dirty="0" smtClean="0"/>
              <a:t>су </a:t>
            </a:r>
            <a:r>
              <a:rPr lang="sr-Cyrl-RS" sz="1700" dirty="0"/>
              <a:t>повећани за </a:t>
            </a:r>
            <a:r>
              <a:rPr lang="sr-Cyrl-RS" sz="1700" b="1" dirty="0" smtClean="0"/>
              <a:t>45.394.440</a:t>
            </a:r>
            <a:r>
              <a:rPr lang="sr-Cyrl-RS" sz="1700" dirty="0" smtClean="0"/>
              <a:t> </a:t>
            </a:r>
            <a:r>
              <a:rPr lang="sr-Cyrl-RS" sz="1700" dirty="0"/>
              <a:t>динара</a:t>
            </a:r>
            <a:endParaRPr 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запослене </a:t>
            </a:r>
            <a:r>
              <a:rPr lang="sr-Cyrl-RS" altLang="en-US" sz="1700" dirty="0" smtClean="0">
                <a:latin typeface="+mj-lt"/>
                <a:cs typeface="Arial" panose="020B0604020202020204" pitchFamily="34" charset="0"/>
              </a:rPr>
              <a:t>су </a:t>
            </a:r>
            <a:r>
              <a:rPr lang="sr-Cyrl-RS" altLang="en-US" sz="1700" dirty="0">
                <a:latin typeface="+mj-lt"/>
                <a:cs typeface="Arial" panose="020B0604020202020204" pitchFamily="34" charset="0"/>
              </a:rPr>
              <a:t>повећани </a:t>
            </a:r>
            <a:r>
              <a:rPr lang="sr-Cyrl-RS" altLang="en-US" sz="1700" dirty="0"/>
              <a:t>за </a:t>
            </a:r>
            <a:r>
              <a:rPr lang="sr-Cyrl-RS" altLang="en-US" sz="1700" b="1" dirty="0" smtClean="0"/>
              <a:t>8.026.541</a:t>
            </a:r>
            <a:r>
              <a:rPr lang="sr-Cyrl-RS" altLang="en-US" sz="1700" dirty="0" smtClean="0"/>
              <a:t> динара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rgbClr val="0070C0"/>
                </a:solidFill>
              </a:rPr>
              <a:t>Издаци за отплату главнице </a:t>
            </a:r>
            <a:r>
              <a:rPr lang="sr-Cyrl-RS" altLang="en-US" sz="1700" dirty="0" smtClean="0"/>
              <a:t>су повећани за </a:t>
            </a:r>
            <a:r>
              <a:rPr lang="sr-Cyrl-RS" altLang="en-US" sz="1700" b="1" dirty="0" smtClean="0"/>
              <a:t>100.000</a:t>
            </a:r>
            <a:r>
              <a:rPr lang="sr-Cyrl-RS" altLang="en-US" sz="1700" dirty="0" smtClean="0"/>
              <a:t> динара</a:t>
            </a: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667000"/>
            <a:ext cx="485775" cy="121761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xmlns="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1730198"/>
              </p:ext>
            </p:extLst>
          </p:nvPr>
        </p:nvGraphicFramePr>
        <p:xfrm>
          <a:off x="91846" y="980729"/>
          <a:ext cx="8960308" cy="567225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</a:t>
                      </a:r>
                      <a:r>
                        <a:rPr lang="sr-Latn-RS" sz="1200" dirty="0" smtClean="0"/>
                        <a:t>20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1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9</a:t>
                      </a:r>
                      <a:r>
                        <a:rPr lang="sr-Cyrl-RS" sz="1000" dirty="0" smtClean="0"/>
                        <a:t>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</a:t>
                      </a:r>
                      <a:r>
                        <a:rPr lang="sr-Latn-RS" sz="1000" dirty="0" smtClean="0"/>
                        <a:t>22</a:t>
                      </a:r>
                      <a:endParaRPr lang="sr-Cyrl-R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</a:t>
                      </a:r>
                      <a:r>
                        <a:rPr lang="sr-Latn-RS" sz="1000" dirty="0" smtClean="0"/>
                        <a:t>1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1</a:t>
                      </a:r>
                      <a:r>
                        <a:rPr lang="sr-Cyrl-RS" sz="1000" dirty="0" smtClean="0"/>
                        <a:t>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</a:t>
                      </a:r>
                      <a:r>
                        <a:rPr lang="sr-Latn-RS" sz="1000" dirty="0" smtClean="0"/>
                        <a:t>0</a:t>
                      </a:r>
                      <a:r>
                        <a:rPr lang="sr-Cyrl-RS" sz="1000" dirty="0" smtClean="0"/>
                        <a:t>,</a:t>
                      </a:r>
                      <a:r>
                        <a:rPr lang="sr-Latn-RS" sz="1000" dirty="0" smtClean="0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5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0</a:t>
                      </a:r>
                      <a:r>
                        <a:rPr lang="sr-Cyrl-RS" sz="1000" dirty="0" smtClean="0"/>
                        <a:t>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0</a:t>
                      </a:r>
                      <a:r>
                        <a:rPr lang="sr-Cyrl-RS" sz="1000" dirty="0" smtClean="0"/>
                        <a:t>,</a:t>
                      </a:r>
                      <a:r>
                        <a:rPr lang="sr-Latn-RS" sz="1000" dirty="0" smtClean="0"/>
                        <a:t>58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</a:t>
                      </a:r>
                      <a:r>
                        <a:rPr lang="sr-Latn-RS" sz="1000" dirty="0" smtClean="0"/>
                        <a:t>17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153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866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</a:t>
                      </a:r>
                      <a:r>
                        <a:rPr lang="sr-Latn-RS" sz="1000" dirty="0" smtClean="0"/>
                        <a:t>3</a:t>
                      </a:r>
                      <a:r>
                        <a:rPr lang="sr-Cyrl-RS" sz="1000" dirty="0" smtClean="0"/>
                        <a:t>,6</a:t>
                      </a:r>
                      <a:r>
                        <a:rPr lang="sr-Latn-R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</a:t>
                      </a:r>
                      <a:r>
                        <a:rPr lang="sr-Latn-RS" sz="1000" dirty="0" smtClean="0"/>
                        <a:t>7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6</a:t>
                      </a:r>
                      <a:r>
                        <a:rPr lang="sr-Cyrl-RS" sz="1000" dirty="0" smtClean="0"/>
                        <a:t>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2,</a:t>
                      </a:r>
                      <a:r>
                        <a:rPr lang="sr-Latn-RS" sz="1000" dirty="0" smtClean="0"/>
                        <a:t>05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73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826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74</a:t>
                      </a:r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8</a:t>
                      </a:r>
                      <a:r>
                        <a:rPr lang="sr-Cyrl-RS" sz="1000" dirty="0" smtClean="0"/>
                        <a:t>,</a:t>
                      </a:r>
                      <a:r>
                        <a:rPr lang="sr-Latn-RS" sz="1000" dirty="0" smtClean="0"/>
                        <a:t>61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68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900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00</a:t>
                      </a:r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8,</a:t>
                      </a:r>
                      <a:r>
                        <a:rPr lang="sr-Latn-RS" sz="1000" dirty="0" smtClean="0"/>
                        <a:t>04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80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189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9,</a:t>
                      </a:r>
                      <a:r>
                        <a:rPr lang="sr-Latn-RS" sz="1000" dirty="0" smtClean="0"/>
                        <a:t>36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</a:t>
                      </a:r>
                      <a:r>
                        <a:rPr lang="sr-Latn-RS" sz="1000" dirty="0" smtClean="0"/>
                        <a:t>4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840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44</a:t>
                      </a:r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6,</a:t>
                      </a:r>
                      <a:r>
                        <a:rPr lang="sr-Latn-RS" sz="1000" dirty="0" smtClean="0"/>
                        <a:t>40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</a:t>
                      </a:r>
                      <a:r>
                        <a:rPr lang="sr-Latn-RS" sz="1000" dirty="0" smtClean="0"/>
                        <a:t>2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854</a:t>
                      </a:r>
                      <a:r>
                        <a:rPr lang="sr-Cyrl-RS" sz="1000" dirty="0" smtClean="0"/>
                        <a:t>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</a:t>
                      </a:r>
                      <a:r>
                        <a:rPr lang="sr-Latn-RS" sz="1000" dirty="0" smtClean="0"/>
                        <a:t>50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</a:t>
                      </a:r>
                      <a:r>
                        <a:rPr lang="sr-Latn-RS" sz="1000" dirty="0" smtClean="0"/>
                        <a:t>7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230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00</a:t>
                      </a:r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4,34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0,4</a:t>
                      </a:r>
                      <a:r>
                        <a:rPr lang="sr-Latn-RS" sz="1000" dirty="0" smtClean="0"/>
                        <a:t>7</a:t>
                      </a:r>
                      <a:endParaRPr lang="sr-Cyrl-R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</a:t>
                      </a:r>
                      <a:r>
                        <a:rPr lang="sr-Latn-RS" sz="1000" dirty="0" smtClean="0"/>
                        <a:t>4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321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978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</a:t>
                      </a:r>
                      <a:r>
                        <a:rPr lang="sr-Latn-RS" sz="1000" dirty="0" smtClean="0"/>
                        <a:t>0</a:t>
                      </a:r>
                      <a:r>
                        <a:rPr lang="sr-Latn-RS" sz="1000" dirty="0"/>
                        <a:t>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</a:t>
                      </a:r>
                      <a:r>
                        <a:rPr lang="sr-Latn-RS" sz="1000" dirty="0" smtClean="0"/>
                        <a:t>3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3</a:t>
                      </a:r>
                      <a:r>
                        <a:rPr lang="sr-Cyrl-RS" sz="1000" dirty="0" smtClean="0"/>
                        <a:t>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2,</a:t>
                      </a:r>
                      <a:r>
                        <a:rPr lang="sr-Latn-RS" sz="1000" dirty="0" smtClean="0"/>
                        <a:t>72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</a:t>
                      </a:r>
                      <a:r>
                        <a:rPr lang="sr-Latn-RS" sz="1000" dirty="0" smtClean="0"/>
                        <a:t>05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156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351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</a:t>
                      </a:r>
                      <a:r>
                        <a:rPr lang="sr-Latn-RS" sz="1000" dirty="0" smtClean="0"/>
                        <a:t>3,94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29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644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359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1000" dirty="0" smtClean="0"/>
                    </a:p>
                    <a:p>
                      <a:pPr algn="ctr"/>
                      <a:r>
                        <a:rPr lang="sr-Latn-RS" sz="1000" dirty="0" smtClean="0"/>
                        <a:t>3,46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</a:t>
                      </a:r>
                      <a:r>
                        <a:rPr lang="sr-Latn-RS" dirty="0" smtClean="0"/>
                        <a:t>57</a:t>
                      </a:r>
                      <a:r>
                        <a:rPr lang="sr-Cyrl-RS" dirty="0" smtClean="0"/>
                        <a:t>.</a:t>
                      </a:r>
                      <a:r>
                        <a:rPr lang="sr-Latn-RS" dirty="0" smtClean="0"/>
                        <a:t>016</a:t>
                      </a:r>
                      <a:r>
                        <a:rPr lang="sr-Cyrl-RS" dirty="0" smtClean="0"/>
                        <a:t>.</a:t>
                      </a:r>
                      <a:r>
                        <a:rPr lang="sr-Latn-RS" dirty="0" smtClean="0"/>
                        <a:t>734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4" name="Picture 2" descr="Резултат слика за slike klado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457200"/>
            <a:ext cx="2663825" cy="1676400"/>
          </a:xfrm>
          <a:prstGeom prst="rect">
            <a:avLst/>
          </a:prstGeom>
          <a:noFill/>
        </p:spPr>
      </p:pic>
      <p:pic>
        <p:nvPicPr>
          <p:cNvPr id="3076" name="Picture 4" descr="Trajanov most u Kladov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572000"/>
            <a:ext cx="2590800" cy="1981200"/>
          </a:xfrm>
          <a:prstGeom prst="rect">
            <a:avLst/>
          </a:prstGeom>
          <a:noFill/>
        </p:spPr>
      </p:pic>
      <p:pic>
        <p:nvPicPr>
          <p:cNvPr id="3078" name="Picture 6" descr="http://www.phone-travel.com/pic/tvrdjava-fetislam_650be8b0895fb73482457ef830b36a5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438400"/>
            <a:ext cx="2590800" cy="1905000"/>
          </a:xfrm>
          <a:prstGeom prst="rect">
            <a:avLst/>
          </a:prstGeom>
          <a:noFill/>
        </p:spPr>
      </p:pic>
      <p:sp>
        <p:nvSpPr>
          <p:cNvPr id="3080" name="AutoShape 8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Резултат слика за slike kladov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572000"/>
            <a:ext cx="3505200" cy="1981200"/>
          </a:xfrm>
          <a:prstGeom prst="rect">
            <a:avLst/>
          </a:prstGeom>
          <a:noFill/>
        </p:spPr>
      </p:pic>
      <p:pic>
        <p:nvPicPr>
          <p:cNvPr id="3088" name="Picture 16" descr="Резултат слика за slike kladov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2590800"/>
            <a:ext cx="2057400" cy="3962399"/>
          </a:xfrm>
          <a:prstGeom prst="rect">
            <a:avLst/>
          </a:prstGeom>
          <a:noFill/>
        </p:spPr>
      </p:pic>
      <p:pic>
        <p:nvPicPr>
          <p:cNvPr id="3090" name="Picture 18" descr="Резултат слика за slike kladova đerdapska klisur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228600"/>
            <a:ext cx="3352800" cy="1981200"/>
          </a:xfrm>
          <a:prstGeom prst="rect">
            <a:avLst/>
          </a:prstGeom>
          <a:noFill/>
        </p:spPr>
      </p:pic>
      <p:pic>
        <p:nvPicPr>
          <p:cNvPr id="3092" name="Picture 20" descr="http://djerdapusluge.co.rs/images/stories/20110427_1032599852_hal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81650" y="2514600"/>
            <a:ext cx="3257550" cy="1905000"/>
          </a:xfrm>
          <a:prstGeom prst="rect">
            <a:avLst/>
          </a:prstGeom>
          <a:noFill/>
        </p:spPr>
      </p:pic>
      <p:pic>
        <p:nvPicPr>
          <p:cNvPr id="3094" name="Picture 22" descr="Резултат слика за slike kladova hidroelektran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228600"/>
            <a:ext cx="2286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Структура расхода по буџетским програмима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7567911"/>
              </p:ext>
            </p:extLst>
          </p:nvPr>
        </p:nvGraphicFramePr>
        <p:xfrm>
          <a:off x="683569" y="1417633"/>
          <a:ext cx="7488833" cy="50901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9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</a:t>
                      </a:r>
                      <a:r>
                        <a:rPr lang="sr-Latn-RS" sz="1200" dirty="0" smtClean="0"/>
                        <a:t>20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14.833.833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73</a:t>
                      </a:r>
                      <a:endParaRPr lang="sr-Cyrl-R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.0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625</a:t>
                      </a:r>
                      <a:endParaRPr lang="sr-Cyrl-R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94</a:t>
                      </a:r>
                      <a:endParaRPr lang="sr-Cyrl-R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79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901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0,79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53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584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714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6,26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јавно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1.74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101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0,2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22.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797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752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2,66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Библиотека центра за културу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24.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321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978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84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effectLst/>
                        </a:rPr>
                        <a:t>Туристичка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организација</a:t>
                      </a:r>
                      <a:r>
                        <a:rPr lang="sr-Cyrl-RS" sz="1500" dirty="0" smtClean="0">
                          <a:effectLst/>
                        </a:rPr>
                        <a:t> општине Кладово</a:t>
                      </a:r>
                      <a:endParaRPr lang="en-US" sz="15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738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830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5,22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П</a:t>
                      </a:r>
                      <a:r>
                        <a:rPr lang="sr-Cyrl-RS" sz="1500" dirty="0">
                          <a:effectLst/>
                        </a:rPr>
                        <a:t>редшколска установа </a:t>
                      </a:r>
                      <a:r>
                        <a:rPr lang="sr-Cyrl-RS" sz="1500" dirty="0" smtClean="0">
                          <a:effectLst/>
                        </a:rPr>
                        <a:t>“ Невен”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189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9,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sr-Latn-RS" sz="1600" b="1" dirty="0" smtClean="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600" b="1" dirty="0" smtClean="0">
                          <a:effectLst/>
                          <a:latin typeface="Times New Roman"/>
                          <a:ea typeface="Times New Roman"/>
                        </a:rPr>
                        <a:t>016</a:t>
                      </a: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sr-Latn-RS" sz="1600" b="1" dirty="0" smtClean="0">
                          <a:effectLst/>
                          <a:latin typeface="Times New Roman"/>
                          <a:ea typeface="Times New Roman"/>
                        </a:rPr>
                        <a:t>734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7453060"/>
              </p:ext>
            </p:extLst>
          </p:nvPr>
        </p:nvGraphicFramePr>
        <p:xfrm>
          <a:off x="899592" y="1340769"/>
          <a:ext cx="7560841" cy="543383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RS" sz="1500" dirty="0" smtClean="0"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Latn-RS" sz="1500" dirty="0" smtClean="0"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1.Реконструкција зелене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пијаце – приступна саобраћајница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2.Тајне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средњовековних тврђава Гвоздене капије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69.415.036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3.Партерно уређење простора око Визитор центра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 Развој интервентне инфраструктуре и заједничких услуга у случају ванредних ситуација у прекограничној области Дробета Турну Северин - Кладово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27.749.940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5.Зелена економија за зелене локалне заједнице у Подунављу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44.376.800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6.Изградња тротоара на територији општине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7.Капитално одржавање путева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36.000.000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8.Суфинансирање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у изградњи зграде Центра за социјални рад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12.000.000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9.Текуће поправке и капитално одржавање објеката МЗ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2.500.000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10.Израда пројектно – техничке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документације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8133880"/>
              </p:ext>
            </p:extLst>
          </p:nvPr>
        </p:nvGraphicFramePr>
        <p:xfrm>
          <a:off x="457200" y="1340768"/>
          <a:ext cx="7751203" cy="534253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1.Реконструкција зелене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пијаце – приступна саобраћајница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2.Тајне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средњовековних тврђава Гвоздене капије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69.415.036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3.Партерно уређење простора око Визитор центра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 Развој интервентне инфраструктуре и заједничких услуга у случају ванредних ситуација у прекограничној области Дробета Турну Северин - Кладово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27.749.940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5.Зелена економија за зелене локалне заједнице у Подунављу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44.376.800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6.Изградња тротоара на територији општине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7.Капитално одржавање путева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36.000.000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8.Суфинансирање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у изградњи зграде Центра за социјални рад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12.000.000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9.Текуће поправке и капитално одржавање објеката МЗ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2.500.000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10.Израда пројектно – техничке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документације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општине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2020. </a:t>
            </a:r>
            <a:r>
              <a:rPr lang="sr-Cyrl-RS" dirty="0"/>
              <a:t>годину, исту можете преузети на следећем линку интернет странице </a:t>
            </a:r>
            <a:r>
              <a:rPr lang="sr-Cyrl-RS" dirty="0" smtClean="0"/>
              <a:t>општине Кладово: 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hlinkClick r:id="rId2"/>
              </a:rPr>
              <a:t>http://www.kladovo.org.rs/odsek-za-bud%C5%BEet-i-ra%C4%8Dunovodstvo.htm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sr-Latn-R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sr-Latn-R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sr-Latn-R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</a:t>
            </a:r>
            <a:r>
              <a:rPr lang="sr-Latn-R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sr-Cyrl-RS" dirty="0" smtClean="0"/>
              <a:t>Кладова</a:t>
            </a:r>
            <a:r>
              <a:rPr lang="ru-RU" dirty="0" smtClean="0"/>
              <a:t>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Саша Николић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520825"/>
            <a:ext cx="4099054" cy="22891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Предшколска установа « Невен»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Библиотека центра за културу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Туристичка организација општине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Кладово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810000"/>
            <a:ext cx="1224136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2020.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2020.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Cyrl-RS" sz="1700" b="1" dirty="0" smtClean="0">
                <a:solidFill>
                  <a:srgbClr val="FF0000"/>
                </a:solidFill>
              </a:rPr>
              <a:t>752.800.000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</a:t>
            </a:r>
            <a:r>
              <a:rPr lang="sr-Cyrl-RS" sz="1700" dirty="0" smtClean="0"/>
              <a:t>од </a:t>
            </a:r>
            <a:r>
              <a:rPr lang="sr-Cyrl-RS" sz="1700" b="1" dirty="0" smtClean="0"/>
              <a:t>50.000.000 </a:t>
            </a:r>
            <a:r>
              <a:rPr lang="sr-Cyrl-RS" sz="1700" dirty="0" smtClean="0"/>
              <a:t>динара </a:t>
            </a:r>
            <a:r>
              <a:rPr lang="sr-Cyrl-RS" sz="1700" dirty="0"/>
              <a:t>и средства из осталих извора у износу </a:t>
            </a:r>
            <a:r>
              <a:rPr lang="sr-Cyrl-RS" sz="1700" dirty="0" smtClean="0"/>
              <a:t>од </a:t>
            </a:r>
            <a:r>
              <a:rPr lang="sr-Cyrl-RS" sz="1700" b="1" dirty="0" smtClean="0"/>
              <a:t>54.216.734 </a:t>
            </a:r>
            <a:r>
              <a:rPr lang="sr-Cyrl-RS" sz="1700" dirty="0" smtClean="0"/>
              <a:t>динара</a:t>
            </a:r>
            <a:r>
              <a:rPr lang="sr-Cyrl-RS" sz="17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>
                <a:solidFill>
                  <a:srgbClr val="FF0000"/>
                </a:solidFill>
              </a:rPr>
              <a:t>857.016.734</a:t>
            </a:r>
            <a:r>
              <a:rPr lang="en-GB" sz="4400" b="1" dirty="0" smtClean="0"/>
              <a:t> </a:t>
            </a:r>
            <a:r>
              <a:rPr lang="sr-Cyrl-RS" sz="3600" b="1" dirty="0" smtClean="0"/>
              <a:t>милиона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3931</TotalTime>
  <Words>1983</Words>
  <Application>Microsoft Office PowerPoint</Application>
  <PresentationFormat>On-screen Show (4:3)</PresentationFormat>
  <Paragraphs>393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КЛАДОВО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2020. годину</vt:lpstr>
      <vt:lpstr>Укупни буџетски приходи и примања</vt:lpstr>
      <vt:lpstr>Шта се променило у односу на 2019. годину?</vt:lpstr>
      <vt:lpstr>На шта се троше јавна средства?</vt:lpstr>
      <vt:lpstr>Slide 15</vt:lpstr>
      <vt:lpstr>Структура планираних расхода и издатака буџета за 2020. годину</vt:lpstr>
      <vt:lpstr>Структура планираних расхода и издатака буџета за 2020 годину</vt:lpstr>
      <vt:lpstr>Шта се променило у односу на 2019.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T6-GDIMITRIJEVIC</cp:lastModifiedBy>
  <cp:revision>483</cp:revision>
  <cp:lastPrinted>2018-01-29T14:26:33Z</cp:lastPrinted>
  <dcterms:created xsi:type="dcterms:W3CDTF">2006-08-16T00:00:00Z</dcterms:created>
  <dcterms:modified xsi:type="dcterms:W3CDTF">2020-01-24T10:21:25Z</dcterms:modified>
</cp:coreProperties>
</file>