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5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86" r:id="rId13"/>
    <p:sldId id="279" r:id="rId14"/>
    <p:sldId id="266" r:id="rId15"/>
    <p:sldId id="284" r:id="rId16"/>
    <p:sldId id="268" r:id="rId17"/>
    <p:sldId id="287" r:id="rId18"/>
    <p:sldId id="280" r:id="rId19"/>
    <p:sldId id="271" r:id="rId20"/>
    <p:sldId id="288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61" autoAdjust="0"/>
    <p:restoredTop sz="89275" autoAdjust="0"/>
  </p:normalViewPr>
  <p:slideViewPr>
    <p:cSldViewPr>
      <p:cViewPr>
        <p:scale>
          <a:sx n="100" d="100"/>
          <a:sy n="100" d="100"/>
        </p:scale>
        <p:origin x="-7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
<Relationships xmlns="http://schemas.openxmlformats.org/package/2006/relationships"/>

</file>

<file path=ppt/charts/_rels/chart2.xml.rels><?xml version="1.0" encoding="UTF-8" standalone="yes"?>
<Relationships xmlns="http://schemas.openxmlformats.org/package/2006/relationships"/>

</file>

<file path=ppt/charts/_rels/chart3.xml.rels><?xml version="1.0" encoding="UTF-8" standalone="yes"?>
<Relationships xmlns="http://schemas.openxmlformats.org/package/2006/relationships"/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1049382716049385E-2"/>
          <c:y val="0.63325558988670716"/>
          <c:w val="0.84722222222222221"/>
          <c:h val="0.3664824412771188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Sheet1!$A$2:$A$11</c:f>
              <c:strCache>
                <c:ptCount val="8"/>
                <c:pt idx="0">
                  <c:v>Приходи од пореза  55.77%</c:v>
                </c:pt>
                <c:pt idx="1">
                  <c:v>Трансфери 20.98%</c:v>
                </c:pt>
                <c:pt idx="2">
                  <c:v>Други приходи 4.23%</c:v>
                </c:pt>
                <c:pt idx="3">
                  <c:v>Примања од продаје нефинансијске имовине 0,74%</c:v>
                </c:pt>
                <c:pt idx="4">
                  <c:v>Пренета средства из ранијих година   7,41%</c:v>
                </c:pt>
                <c:pt idx="5">
                  <c:v>Донације од међународних организација 0,98%</c:v>
                </c:pt>
                <c:pt idx="6">
                  <c:v>Мешовити и неодређени приходи 9,87%</c:v>
                </c:pt>
                <c:pt idx="7">
                  <c:v>Примања од задуживања и продаје финансијске имовине 0,01%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451900000</c:v>
                </c:pt>
                <c:pt idx="1">
                  <c:v>170000000</c:v>
                </c:pt>
                <c:pt idx="2">
                  <c:v>34300000</c:v>
                </c:pt>
                <c:pt idx="3">
                  <c:v>6000000</c:v>
                </c:pt>
                <c:pt idx="4">
                  <c:v>60000000</c:v>
                </c:pt>
                <c:pt idx="5">
                  <c:v>7966000</c:v>
                </c:pt>
                <c:pt idx="6">
                  <c:v>80000000</c:v>
                </c:pt>
                <c:pt idx="7">
                  <c:v>100000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22170360649363274"/>
          <c:y val="1.4084507042253539E-2"/>
          <c:w val="0.66616056673471369"/>
          <c:h val="0.59318714907472014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Sheet1!$A$2:$A$9</c:f>
              <c:strCache>
                <c:ptCount val="8"/>
                <c:pt idx="0">
                  <c:v>Коришћење роба и услуга - 36,21%</c:v>
                </c:pt>
                <c:pt idx="1">
                  <c:v>Дотације и трансфери - 16,15%</c:v>
                </c:pt>
                <c:pt idx="2">
                  <c:v>Расходи за запослене - 21,44%</c:v>
                </c:pt>
                <c:pt idx="3">
                  <c:v>Социјална помоћ - 1,7%</c:v>
                </c:pt>
                <c:pt idx="4">
                  <c:v>Субвенције - 0.07%</c:v>
                </c:pt>
                <c:pt idx="5">
                  <c:v>Остали расходи - 5.81%</c:v>
                </c:pt>
                <c:pt idx="6">
                  <c:v>Средства резерве - 2.92%</c:v>
                </c:pt>
                <c:pt idx="7">
                  <c:v>Капитални издаци - 15.7%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36.21</c:v>
                </c:pt>
                <c:pt idx="1">
                  <c:v>16.149999999999999</c:v>
                </c:pt>
                <c:pt idx="2">
                  <c:v>21.439999999999991</c:v>
                </c:pt>
                <c:pt idx="3">
                  <c:v>1.7</c:v>
                </c:pt>
                <c:pt idx="4">
                  <c:v>7.0000000000000021E-2</c:v>
                </c:pt>
                <c:pt idx="5">
                  <c:v>5.81</c:v>
                </c:pt>
                <c:pt idx="6">
                  <c:v>2.92</c:v>
                </c:pt>
                <c:pt idx="7">
                  <c:v>15.7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Sheet1!$A$2:$A$19</c:f>
              <c:strCache>
                <c:ptCount val="18"/>
                <c:pt idx="0">
                  <c:v>Становање,урбанизам и просторно планирање 0.1%</c:v>
                </c:pt>
                <c:pt idx="1">
                  <c:v>Комуналне делатности 13.7%</c:v>
                </c:pt>
                <c:pt idx="2">
                  <c:v>Локални економски развој 0.6%</c:v>
                </c:pt>
                <c:pt idx="3">
                  <c:v>Развој туризма 9.2%</c:v>
                </c:pt>
                <c:pt idx="4">
                  <c:v>Пољопривреда и рурални развој 1.1%</c:v>
                </c:pt>
                <c:pt idx="5">
                  <c:v>Заштита животне средине 2.9%</c:v>
                </c:pt>
                <c:pt idx="6">
                  <c:v>Организација саобраћаја и саобраћајна инфраструктура9.98%</c:v>
                </c:pt>
                <c:pt idx="7">
                  <c:v>Предшколско васпитање и образовање  9.8%</c:v>
                </c:pt>
                <c:pt idx="8">
                  <c:v>Основно образовање и васпитање 6.8%</c:v>
                </c:pt>
                <c:pt idx="9">
                  <c:v>Средње образовање и васпитање 1.59%</c:v>
                </c:pt>
                <c:pt idx="10">
                  <c:v>Социјална и дечија заштита 4.1%</c:v>
                </c:pt>
                <c:pt idx="11">
                  <c:v>Здравствена заштита 0.6%</c:v>
                </c:pt>
                <c:pt idx="12">
                  <c:v>Развој културе и информисања  4.1%</c:v>
                </c:pt>
                <c:pt idx="13">
                  <c:v>Развој спорта и омладине  2.9%</c:v>
                </c:pt>
                <c:pt idx="14">
                  <c:v>Опште услуге локалне самоуправе  29.03%</c:v>
                </c:pt>
                <c:pt idx="15">
                  <c:v>Политички систем локалне самоуправе 3.2%</c:v>
                </c:pt>
                <c:pt idx="16">
                  <c:v>Енергетска ефикасност и ибновљиви извори енергије 0.3%</c:v>
                </c:pt>
                <c:pt idx="17">
                  <c:v>Енергетска ефикасност и ибновљиви извори енергије 0.3%</c:v>
                </c:pt>
              </c:strCache>
            </c:strRef>
          </c:cat>
          <c:val>
            <c:numRef>
              <c:f>Sheet1!$B$2:$B$19</c:f>
              <c:numCache>
                <c:formatCode>0.00%</c:formatCode>
                <c:ptCount val="18"/>
                <c:pt idx="0">
                  <c:v>1.0000000000000002E-3</c:v>
                </c:pt>
                <c:pt idx="1">
                  <c:v>0.13700000000000001</c:v>
                </c:pt>
                <c:pt idx="2">
                  <c:v>6.000000000000001E-3</c:v>
                </c:pt>
                <c:pt idx="3">
                  <c:v>9.2000000000000026E-2</c:v>
                </c:pt>
                <c:pt idx="4">
                  <c:v>1.0999999999999998E-2</c:v>
                </c:pt>
                <c:pt idx="5">
                  <c:v>2.9000000000000001E-2</c:v>
                </c:pt>
                <c:pt idx="6">
                  <c:v>9.9800000000000014E-2</c:v>
                </c:pt>
                <c:pt idx="7">
                  <c:v>9.8000000000000018E-2</c:v>
                </c:pt>
                <c:pt idx="8">
                  <c:v>6.8000000000000019E-2</c:v>
                </c:pt>
                <c:pt idx="9">
                  <c:v>1.5900000000000001E-2</c:v>
                </c:pt>
                <c:pt idx="10">
                  <c:v>4.1000000000000002E-2</c:v>
                </c:pt>
                <c:pt idx="11">
                  <c:v>6.000000000000001E-3</c:v>
                </c:pt>
                <c:pt idx="12">
                  <c:v>4.1000000000000002E-2</c:v>
                </c:pt>
                <c:pt idx="13">
                  <c:v>2.9000000000000001E-2</c:v>
                </c:pt>
                <c:pt idx="14">
                  <c:v>0.29030000000000006</c:v>
                </c:pt>
                <c:pt idx="15">
                  <c:v>3.2000000000000008E-2</c:v>
                </c:pt>
                <c:pt idx="16">
                  <c:v>3.0000000000000005E-3</c:v>
                </c:pt>
                <c:pt idx="17">
                  <c:v>3.0000000000000005E-3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16"/>
        <c:delete val="1"/>
      </c:legendEntry>
      <c:layout/>
      <c:txPr>
        <a:bodyPr/>
        <a:lstStyle/>
        <a:p>
          <a:pPr>
            <a:defRPr sz="9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  <a:endParaRPr lang="sr-Latn-RS" sz="1600" dirty="0" smtClean="0"/>
        </a:p>
        <a:p>
          <a:r>
            <a:rPr lang="sr-Cyrl-RS" sz="1600" dirty="0" smtClean="0"/>
            <a:t>Правобранилаштво</a:t>
          </a:r>
        </a:p>
        <a:p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</a:t>
          </a:r>
          <a:r>
            <a:rPr lang="sr-Cyrl-RS" sz="1200" dirty="0" smtClean="0"/>
            <a:t>здравља</a:t>
          </a:r>
          <a:r>
            <a:rPr lang="sr-Latn-RS" sz="1200" dirty="0" smtClean="0"/>
            <a:t> </a:t>
          </a:r>
        </a:p>
        <a:p>
          <a:r>
            <a:rPr lang="sr-Cyrl-RS" sz="1200" dirty="0" smtClean="0"/>
            <a:t>Центар за социјални рад</a:t>
          </a:r>
        </a:p>
        <a:p>
          <a:r>
            <a:rPr lang="sr-Latn-RS" sz="1200" dirty="0" smtClean="0"/>
            <a:t>                         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Y="1588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</a:t>
          </a:r>
          <a:r>
            <a:rPr lang="sr-Latn-RS" sz="1400" dirty="0" smtClean="0"/>
            <a:t>1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200" dirty="0" smtClean="0">
              <a:solidFill>
                <a:srgbClr val="FF0000"/>
              </a:solidFill>
            </a:rPr>
            <a:t>(8</a:t>
          </a:r>
          <a:r>
            <a:rPr lang="sr-Latn-RS" sz="1200" dirty="0" smtClean="0">
              <a:solidFill>
                <a:srgbClr val="FF0000"/>
              </a:solidFill>
            </a:rPr>
            <a:t>10</a:t>
          </a:r>
          <a:r>
            <a:rPr lang="sr-Cyrl-RS" sz="1200" dirty="0" smtClean="0">
              <a:solidFill>
                <a:srgbClr val="FF0000"/>
              </a:solidFill>
            </a:rPr>
            <a:t>.</a:t>
          </a:r>
          <a:r>
            <a:rPr lang="sr-Latn-RS" sz="1200" dirty="0" smtClean="0">
              <a:solidFill>
                <a:srgbClr val="FF0000"/>
              </a:solidFill>
            </a:rPr>
            <a:t>266</a:t>
          </a:r>
          <a:r>
            <a:rPr lang="sr-Cyrl-RS" sz="1200" dirty="0" smtClean="0">
              <a:solidFill>
                <a:srgbClr val="FF0000"/>
              </a:solidFill>
            </a:rPr>
            <a:t>.</a:t>
          </a:r>
          <a:r>
            <a:rPr lang="sr-Latn-RS" sz="1200" dirty="0" smtClean="0">
              <a:solidFill>
                <a:srgbClr val="FF0000"/>
              </a:solidFill>
            </a:rPr>
            <a:t>000</a:t>
          </a:r>
          <a:r>
            <a:rPr lang="sr-Cyrl-RS" sz="1200" dirty="0" smtClean="0">
              <a:solidFill>
                <a:srgbClr val="FF0000"/>
              </a:solidFill>
            </a:rPr>
            <a:t>)</a:t>
          </a:r>
          <a:endParaRPr lang="en-US" sz="12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sr-Latn-RS" dirty="0" smtClean="0">
              <a:solidFill>
                <a:srgbClr val="FF0000"/>
              </a:solidFill>
            </a:rPr>
            <a:t>731</a:t>
          </a:r>
          <a:r>
            <a:rPr lang="sr-Cyrl-RS" dirty="0" smtClean="0">
              <a:solidFill>
                <a:srgbClr val="FF0000"/>
              </a:solidFill>
            </a:rPr>
            <a:t>,</a:t>
          </a:r>
          <a:r>
            <a:rPr lang="sr-Latn-RS" dirty="0" smtClean="0">
              <a:solidFill>
                <a:srgbClr val="FF0000"/>
              </a:solidFill>
            </a:rPr>
            <a:t>2</a:t>
          </a:r>
          <a:r>
            <a:rPr lang="sr-Cyrl-RS" dirty="0" smtClean="0">
              <a:solidFill>
                <a:srgbClr val="FF0000"/>
              </a:solidFill>
            </a:rPr>
            <a:t>00,000)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sr-Latn-RS" dirty="0" smtClean="0">
              <a:solidFill>
                <a:srgbClr val="FF0000"/>
              </a:solidFill>
            </a:rPr>
            <a:t>6</a:t>
          </a:r>
          <a:r>
            <a:rPr lang="sr-Cyrl-RS" dirty="0" smtClean="0">
              <a:solidFill>
                <a:srgbClr val="FF0000"/>
              </a:solidFill>
            </a:rPr>
            <a:t>0.000.000)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</a:t>
          </a:r>
          <a:r>
            <a:rPr lang="sr-Cyrl-RS" dirty="0" smtClean="0">
              <a:solidFill>
                <a:schemeClr val="bg1"/>
              </a:solidFill>
            </a:rPr>
            <a:t>извора</a:t>
          </a:r>
        </a:p>
        <a:p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sr-Latn-RS" dirty="0" smtClean="0">
              <a:solidFill>
                <a:srgbClr val="FF0000"/>
              </a:solidFill>
            </a:rPr>
            <a:t>19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066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000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rgbClr val="FF0000"/>
              </a:solidFill>
            </a:rPr>
            <a:t>8</a:t>
          </a:r>
          <a:r>
            <a:rPr lang="sr-Latn-RS" dirty="0" smtClean="0">
              <a:solidFill>
                <a:srgbClr val="FF0000"/>
              </a:solidFill>
            </a:rPr>
            <a:t>10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266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000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Latn-RS" dirty="0" smtClean="0">
              <a:solidFill>
                <a:srgbClr val="FF0000"/>
              </a:solidFill>
            </a:rPr>
            <a:t>451.900.000</a:t>
          </a:r>
          <a:r>
            <a:rPr lang="sr-Cyrl-RS" dirty="0" smtClean="0">
              <a:solidFill>
                <a:srgbClr val="FF0000"/>
              </a:solidFill>
            </a:rPr>
            <a:t>  </a:t>
          </a:r>
          <a:r>
            <a:rPr lang="sr-Cyrl-RS" dirty="0" smtClean="0"/>
            <a:t>   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Latn-RS" dirty="0" smtClean="0">
              <a:solidFill>
                <a:srgbClr val="FF0000"/>
              </a:solidFill>
            </a:rPr>
            <a:t>170.000.000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Latn-RS" dirty="0" smtClean="0">
              <a:solidFill>
                <a:srgbClr val="FF0000"/>
              </a:solidFill>
            </a:rPr>
            <a:t>34.300.000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 smtClean="0">
              <a:solidFill>
                <a:srgbClr val="FF0000"/>
              </a:solidFill>
            </a:rPr>
            <a:t>6.000.000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 smtClean="0"/>
            <a:t>Мешовити и неодређени приходи </a:t>
          </a:r>
          <a:r>
            <a:rPr lang="sr-Cyrl-RS" dirty="0" smtClean="0">
              <a:solidFill>
                <a:srgbClr val="FF0000"/>
              </a:solidFill>
            </a:rPr>
            <a:t>80.000.000</a:t>
          </a:r>
          <a:endParaRPr lang="en-US" dirty="0">
            <a:solidFill>
              <a:srgbClr val="FF0000"/>
            </a:solidFill>
          </a:endParaRPr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>
              <a:solidFill>
                <a:srgbClr val="FF0000"/>
              </a:solidFill>
            </a:rPr>
            <a:t>6</a:t>
          </a:r>
          <a:r>
            <a:rPr lang="sr-Latn-RS" sz="1000" b="1" dirty="0" smtClean="0">
              <a:solidFill>
                <a:srgbClr val="FF0000"/>
              </a:solidFill>
            </a:rPr>
            <a:t>0</a:t>
          </a:r>
          <a:r>
            <a:rPr lang="sr-Cyrl-RS" sz="1000" dirty="0" smtClean="0">
              <a:solidFill>
                <a:srgbClr val="FF0000"/>
              </a:solidFill>
            </a:rPr>
            <a:t>.000.000</a:t>
          </a:r>
          <a:r>
            <a:rPr lang="sr-Cyrl-RS" sz="1000" dirty="0" smtClean="0"/>
            <a:t> 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B10A30C2-5888-46A9-A8C8-27E976536A13}">
      <dgm:prSet phldrT="[Text]"/>
      <dgm:spPr/>
      <dgm:t>
        <a:bodyPr/>
        <a:lstStyle/>
        <a:p>
          <a:pPr algn="ctr"/>
          <a:r>
            <a:rPr lang="sr-Cyrl-RS" dirty="0" smtClean="0"/>
            <a:t>Примања од задуживања и продаје финансијске имовине </a:t>
          </a:r>
          <a:r>
            <a:rPr lang="sr-Cyrl-RS" dirty="0" smtClean="0">
              <a:solidFill>
                <a:srgbClr val="FF0000"/>
              </a:solidFill>
            </a:rPr>
            <a:t>100.000</a:t>
          </a:r>
          <a:r>
            <a:rPr lang="sr-Cyrl-RS" dirty="0" smtClean="0"/>
            <a:t> динара</a:t>
          </a:r>
          <a:endParaRPr lang="en-US" dirty="0"/>
        </a:p>
      </dgm:t>
    </dgm:pt>
    <dgm:pt modelId="{145B05E2-F87B-4812-93B7-62D24D9A92D6}" type="parTrans" cxnId="{F8765DB3-002D-486F-A22C-87EBE9B3E10A}">
      <dgm:prSet/>
      <dgm:spPr/>
      <dgm:t>
        <a:bodyPr/>
        <a:lstStyle/>
        <a:p>
          <a:endParaRPr lang="en-US"/>
        </a:p>
      </dgm:t>
    </dgm:pt>
    <dgm:pt modelId="{5A522A61-17F3-4399-9011-4A4F280B9C00}" type="sibTrans" cxnId="{F8765DB3-002D-486F-A22C-87EBE9B3E10A}">
      <dgm:prSet/>
      <dgm:spPr/>
      <dgm:t>
        <a:bodyPr/>
        <a:lstStyle/>
        <a:p>
          <a:endParaRPr lang="en-US"/>
        </a:p>
      </dgm:t>
    </dgm:pt>
    <dgm:pt modelId="{3B7F26EC-4E34-4974-8764-425A007E489A}">
      <dgm:prSet phldrT="[Text]"/>
      <dgm:spPr/>
      <dgm:t>
        <a:bodyPr/>
        <a:lstStyle/>
        <a:p>
          <a:pPr algn="ctr"/>
          <a:r>
            <a:rPr lang="sr-Cyrl-RS" dirty="0" smtClean="0"/>
            <a:t>Донације од међународних организација </a:t>
          </a:r>
          <a:r>
            <a:rPr lang="sr-Cyrl-RS" dirty="0" smtClean="0">
              <a:solidFill>
                <a:srgbClr val="FF0000"/>
              </a:solidFill>
            </a:rPr>
            <a:t>7.966.000</a:t>
          </a:r>
          <a:r>
            <a:rPr lang="sr-Cyrl-RS" dirty="0" smtClean="0"/>
            <a:t> динара</a:t>
          </a:r>
          <a:endParaRPr lang="en-US" dirty="0"/>
        </a:p>
      </dgm:t>
    </dgm:pt>
    <dgm:pt modelId="{976844E8-7829-4275-BC04-D17EC47A41B7}" type="parTrans" cxnId="{904A32FC-5AD8-482B-9606-F8CEE1BF7101}">
      <dgm:prSet/>
      <dgm:spPr/>
      <dgm:t>
        <a:bodyPr/>
        <a:lstStyle/>
        <a:p>
          <a:endParaRPr lang="en-US"/>
        </a:p>
      </dgm:t>
    </dgm:pt>
    <dgm:pt modelId="{E0B98F41-01AE-41BF-8BAF-F1800F5ED7D1}" type="sibTrans" cxnId="{904A32FC-5AD8-482B-9606-F8CEE1BF7101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9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9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2F34B-E466-4F6E-9ED4-A2E72C62C38F}" type="pres">
      <dgm:prSet presAssocID="{B10A30C2-5888-46A9-A8C8-27E976536A13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6BA83-E9D8-40FF-80E0-A323DAB67FB7}" type="pres">
      <dgm:prSet presAssocID="{3B7F26EC-4E34-4974-8764-425A007E489A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4A32FC-5AD8-482B-9606-F8CEE1BF7101}" srcId="{43275D6C-D470-4E2E-96F8-239EECE5D634}" destId="{3B7F26EC-4E34-4974-8764-425A007E489A}" srcOrd="5" destOrd="0" parTransId="{976844E8-7829-4275-BC04-D17EC47A41B7}" sibTransId="{E0B98F41-01AE-41BF-8BAF-F1800F5ED7D1}"/>
    <dgm:cxn modelId="{C9CA567D-F1C1-4876-9922-AC0331CCCED0}" type="presOf" srcId="{3B7F26EC-4E34-4974-8764-425A007E489A}" destId="{9946BA83-E9D8-40FF-80E0-A323DAB67FB7}" srcOrd="0" destOrd="0" presId="urn:microsoft.com/office/officeart/2005/8/layout/radial3"/>
    <dgm:cxn modelId="{09B198C8-E6EF-4BF2-B04A-98A7D3B82C52}" srcId="{43275D6C-D470-4E2E-96F8-239EECE5D634}" destId="{15426A40-9AD2-4153-8230-E20BC4B11534}" srcOrd="7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05D8BCA-A875-424B-917F-D801608B9607}" srcId="{43275D6C-D470-4E2E-96F8-239EECE5D634}" destId="{920F0D4F-6C4C-4BE8-9363-F48FBF034871}" srcOrd="6" destOrd="0" parTransId="{43AA7920-B602-4336-8E46-A663A1629DDB}" sibTransId="{5F9FEDD2-AAF1-4278-94C9-B59264FA9EB9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F8765DB3-002D-486F-A22C-87EBE9B3E10A}" srcId="{43275D6C-D470-4E2E-96F8-239EECE5D634}" destId="{B10A30C2-5888-46A9-A8C8-27E976536A13}" srcOrd="4" destOrd="0" parTransId="{145B05E2-F87B-4812-93B7-62D24D9A92D6}" sibTransId="{5A522A61-17F3-4399-9011-4A4F280B9C00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59E527A9-9057-4135-805D-5E5CD8998368}" type="presOf" srcId="{B10A30C2-5888-46A9-A8C8-27E976536A13}" destId="{FB12F34B-E466-4F6E-9ED4-A2E72C62C38F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218A2B6F-8742-47DF-A88E-AAC716EAE73D}" type="presParOf" srcId="{1FB746E2-D736-4446-8093-C865FE09A112}" destId="{FB12F34B-E466-4F6E-9ED4-A2E72C62C38F}" srcOrd="5" destOrd="0" presId="urn:microsoft.com/office/officeart/2005/8/layout/radial3"/>
    <dgm:cxn modelId="{B07F226D-1A49-4834-BA98-90130177DFD8}" type="presParOf" srcId="{1FB746E2-D736-4446-8093-C865FE09A112}" destId="{9946BA83-E9D8-40FF-80E0-A323DAB67FB7}" srcOrd="6" destOrd="0" presId="urn:microsoft.com/office/officeart/2005/8/layout/radial3"/>
    <dgm:cxn modelId="{829D5A23-E7C8-4F2F-BBF0-A05AEF87B1F3}" type="presParOf" srcId="{1FB746E2-D736-4446-8093-C865FE09A112}" destId="{91CFC9CD-FF79-40EF-A271-A8DBB0423AC2}" srcOrd="7" destOrd="0" presId="urn:microsoft.com/office/officeart/2005/8/layout/radial3"/>
    <dgm:cxn modelId="{AB36D377-182D-4F38-A7FA-BE410BDE00D5}" type="presParOf" srcId="{1FB746E2-D736-4446-8093-C865FE09A112}" destId="{FC69A2CE-A671-47B5-8CD8-544465E52E9C}" srcOrd="8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</a:t>
          </a:r>
          <a:r>
            <a:rPr lang="ru-RU" sz="1400" dirty="0" smtClean="0"/>
            <a:t> </a:t>
          </a:r>
          <a:r>
            <a:rPr lang="ru-RU" sz="1400" dirty="0"/>
            <a:t>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rgbClr val="FF0000"/>
              </a:solidFill>
            </a:rPr>
            <a:t>810.266.000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 smtClean="0">
              <a:solidFill>
                <a:srgbClr val="FF0000"/>
              </a:solidFill>
            </a:rPr>
            <a:t>293</a:t>
          </a:r>
          <a:r>
            <a:rPr lang="sr-Cyrl-RS" dirty="0" smtClean="0">
              <a:solidFill>
                <a:srgbClr val="FF0000"/>
              </a:solidFill>
            </a:rPr>
            <a:t>.375.950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600.000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1</a:t>
          </a:r>
          <a:r>
            <a:rPr lang="sr-Latn-RS" dirty="0" smtClean="0">
              <a:solidFill>
                <a:srgbClr val="FF0000"/>
              </a:solidFill>
            </a:rPr>
            <a:t>27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084</a:t>
          </a:r>
          <a:r>
            <a:rPr lang="sr-Cyrl-RS" dirty="0" smtClean="0">
              <a:solidFill>
                <a:srgbClr val="FF0000"/>
              </a:solidFill>
            </a:rPr>
            <a:t>.000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rgbClr val="FF0000"/>
              </a:solidFill>
            </a:rPr>
            <a:t>173.753.603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1</a:t>
          </a:r>
          <a:r>
            <a:rPr lang="sr-Latn-RS" dirty="0" smtClean="0">
              <a:solidFill>
                <a:srgbClr val="FF0000"/>
              </a:solidFill>
            </a:rPr>
            <a:t>3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794</a:t>
          </a:r>
          <a:r>
            <a:rPr lang="sr-Cyrl-RS" dirty="0" smtClean="0">
              <a:solidFill>
                <a:srgbClr val="FF0000"/>
              </a:solidFill>
            </a:rPr>
            <a:t>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1</a:t>
          </a:r>
          <a:r>
            <a:rPr lang="sr-Latn-RS" dirty="0" smtClean="0">
              <a:solidFill>
                <a:srgbClr val="FF0000"/>
              </a:solidFill>
            </a:rPr>
            <a:t>3</a:t>
          </a:r>
          <a:r>
            <a:rPr lang="sr-Cyrl-RS" dirty="0" smtClean="0">
              <a:solidFill>
                <a:srgbClr val="FF0000"/>
              </a:solidFill>
            </a:rPr>
            <a:t>0.</a:t>
          </a:r>
          <a:r>
            <a:rPr lang="sr-Latn-RS" dirty="0" smtClean="0">
              <a:solidFill>
                <a:srgbClr val="FF0000"/>
              </a:solidFill>
            </a:rPr>
            <a:t>892</a:t>
          </a:r>
          <a:r>
            <a:rPr lang="sr-Cyrl-RS" dirty="0" smtClean="0">
              <a:solidFill>
                <a:srgbClr val="FF0000"/>
              </a:solidFill>
            </a:rPr>
            <a:t>.300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rgbClr val="FF0000"/>
              </a:solidFill>
            </a:rPr>
            <a:t>47.</a:t>
          </a:r>
          <a:r>
            <a:rPr lang="sr-Latn-RS" dirty="0" smtClean="0">
              <a:solidFill>
                <a:srgbClr val="FF0000"/>
              </a:solidFill>
            </a:rPr>
            <a:t>076</a:t>
          </a:r>
          <a:r>
            <a:rPr lang="sr-Cyrl-RS" dirty="0" smtClean="0">
              <a:solidFill>
                <a:srgbClr val="FF0000"/>
              </a:solidFill>
            </a:rPr>
            <a:t>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rgbClr val="FF0000"/>
              </a:solidFill>
            </a:rPr>
            <a:t>23.690.147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014803A4-0C0F-42FB-8D39-BFB94C2E8192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3351B-5134-4AD3-935D-9DD66F494BFF}" type="pres">
      <dgm:prSet presAssocID="{9ED1A3B2-A381-4201-823D-E4B4F944886D}" presName="centerShape" presStyleLbl="node0" presStyleIdx="0" presStyleCnt="1"/>
      <dgm:spPr/>
      <dgm:t>
        <a:bodyPr/>
        <a:lstStyle/>
        <a:p>
          <a:endParaRPr lang="en-US"/>
        </a:p>
      </dgm:t>
    </dgm:pt>
    <dgm:pt modelId="{EA118412-FB83-436D-941D-81A9D355CF50}" type="pres">
      <dgm:prSet presAssocID="{5263AC43-AEF9-405C-B9BD-C1E77733E429}" presName="parTrans" presStyleLbl="sibTrans2D1" presStyleIdx="0" presStyleCnt="8"/>
      <dgm:spPr/>
      <dgm:t>
        <a:bodyPr/>
        <a:lstStyle/>
        <a:p>
          <a:endParaRPr lang="en-US"/>
        </a:p>
      </dgm:t>
    </dgm:pt>
    <dgm:pt modelId="{21F3076E-0F95-47C0-BF6F-065250076686}" type="pres">
      <dgm:prSet presAssocID="{5263AC43-AEF9-405C-B9BD-C1E77733E42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E6C3BD5B-2F84-4FFB-A8C0-CD9D995BEC51}" type="pres">
      <dgm:prSet presAssocID="{A7091EAC-498C-4E8C-B46B-331B042A0C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D4252-1C6A-4A73-9F98-8B25CF35FFB8}" type="pres">
      <dgm:prSet presAssocID="{6970CC38-AACF-4350-BF4D-BD796B05B1FA}" presName="parTrans" presStyleLbl="sibTrans2D1" presStyleIdx="1" presStyleCnt="8"/>
      <dgm:spPr/>
      <dgm:t>
        <a:bodyPr/>
        <a:lstStyle/>
        <a:p>
          <a:endParaRPr lang="en-US"/>
        </a:p>
      </dgm:t>
    </dgm:pt>
    <dgm:pt modelId="{D827875D-4ED4-41E9-B863-CE9BD6A1C5E0}" type="pres">
      <dgm:prSet presAssocID="{6970CC38-AACF-4350-BF4D-BD796B05B1FA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F133E453-23D7-4D8E-853F-E913F12CD775}" type="pres">
      <dgm:prSet presAssocID="{3FA5C700-C8EE-4CAC-8DA0-0BA7CA952C7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5C820-4E6B-4050-AF87-6144339624DD}" type="pres">
      <dgm:prSet presAssocID="{8A92D324-8EB2-4984-ADCB-62EACF9FECFF}" presName="parTrans" presStyleLbl="sibTrans2D1" presStyleIdx="2" presStyleCnt="8"/>
      <dgm:spPr/>
      <dgm:t>
        <a:bodyPr/>
        <a:lstStyle/>
        <a:p>
          <a:endParaRPr lang="en-US"/>
        </a:p>
      </dgm:t>
    </dgm:pt>
    <dgm:pt modelId="{C1AB366C-18DF-4FA6-9FEF-5E75A7F8C79D}" type="pres">
      <dgm:prSet presAssocID="{8A92D324-8EB2-4984-ADCB-62EACF9FECFF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95516282-FEEF-46E3-885D-24E1BC71E842}" type="pres">
      <dgm:prSet presAssocID="{4746DA87-483C-4B84-9A22-BC58F96CB23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7A5AD-A148-4EDB-AF9E-D2FE0801F3C8}" type="pres">
      <dgm:prSet presAssocID="{6A3537F1-6C7A-4D5E-9BC9-14D14BE7BA95}" presName="parTrans" presStyleLbl="sibTrans2D1" presStyleIdx="3" presStyleCnt="8"/>
      <dgm:spPr/>
      <dgm:t>
        <a:bodyPr/>
        <a:lstStyle/>
        <a:p>
          <a:endParaRPr lang="en-US"/>
        </a:p>
      </dgm:t>
    </dgm:pt>
    <dgm:pt modelId="{C6AB20C9-8BB4-4E90-9AA5-492DEC1C3B04}" type="pres">
      <dgm:prSet presAssocID="{6A3537F1-6C7A-4D5E-9BC9-14D14BE7BA95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20E241AA-1139-427F-9FF3-A3485C3A67F3}" type="pres">
      <dgm:prSet presAssocID="{8329AE49-ECD5-4C13-B90F-CA83B6E6F99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BF85E-B52B-4D6B-B544-D7921234E139}" type="pres">
      <dgm:prSet presAssocID="{44D9A023-5F81-4677-8A1D-494A76B02F4A}" presName="parTrans" presStyleLbl="sibTrans2D1" presStyleIdx="4" presStyleCnt="8"/>
      <dgm:spPr/>
      <dgm:t>
        <a:bodyPr/>
        <a:lstStyle/>
        <a:p>
          <a:endParaRPr lang="en-US"/>
        </a:p>
      </dgm:t>
    </dgm:pt>
    <dgm:pt modelId="{F44D078B-9D44-424E-9E22-7F7CAD74D150}" type="pres">
      <dgm:prSet presAssocID="{44D9A023-5F81-4677-8A1D-494A76B02F4A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BEF097A8-A73D-4228-936F-812E4D603E98}" type="pres">
      <dgm:prSet presAssocID="{9C6F0069-43DC-402D-BD84-1006528FCE0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B5A34-700A-4CF7-95A2-D63CBBACDD13}" type="pres">
      <dgm:prSet presAssocID="{3C8BC949-583D-42C4-9E18-497A2FA6C1D3}" presName="parTrans" presStyleLbl="sibTrans2D1" presStyleIdx="5" presStyleCnt="8"/>
      <dgm:spPr/>
      <dgm:t>
        <a:bodyPr/>
        <a:lstStyle/>
        <a:p>
          <a:endParaRPr lang="en-US"/>
        </a:p>
      </dgm:t>
    </dgm:pt>
    <dgm:pt modelId="{B6D16780-0409-4F72-8FD5-E9E6D44E3836}" type="pres">
      <dgm:prSet presAssocID="{3C8BC949-583D-42C4-9E18-497A2FA6C1D3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6BDCDEC9-DAB6-4E71-B7D8-A5ED175CEBA0}" type="pres">
      <dgm:prSet presAssocID="{ED01A515-5448-4A3E-A2EC-575448D0F5A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41756-DE38-4209-A085-7A07323B62AE}" type="pres">
      <dgm:prSet presAssocID="{053AEA0B-0F73-4DAC-9295-FCA55D0C5C5A}" presName="parTrans" presStyleLbl="sibTrans2D1" presStyleIdx="6" presStyleCnt="8"/>
      <dgm:spPr/>
      <dgm:t>
        <a:bodyPr/>
        <a:lstStyle/>
        <a:p>
          <a:endParaRPr lang="en-US"/>
        </a:p>
      </dgm:t>
    </dgm:pt>
    <dgm:pt modelId="{B758DFBC-D5B1-43C5-A67F-D272DC01CD49}" type="pres">
      <dgm:prSet presAssocID="{053AEA0B-0F73-4DAC-9295-FCA55D0C5C5A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72F1B4C-71C7-4660-A7C2-46FB902F10A8}" type="pres">
      <dgm:prSet presAssocID="{AE26BF5A-34A6-4192-8BEA-D9ECFB94164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F1F4-1709-4B05-ABE0-74690A74AA6C}" type="pres">
      <dgm:prSet presAssocID="{842A79D3-4827-4424-A76D-539154392405}" presName="parTrans" presStyleLbl="sibTrans2D1" presStyleIdx="7" presStyleCnt="8"/>
      <dgm:spPr/>
      <dgm:t>
        <a:bodyPr/>
        <a:lstStyle/>
        <a:p>
          <a:endParaRPr lang="en-US"/>
        </a:p>
      </dgm:t>
    </dgm:pt>
    <dgm:pt modelId="{1D471065-E454-4B11-A2F7-C3E8810FA5CC}" type="pres">
      <dgm:prSet presAssocID="{842A79D3-4827-4424-A76D-539154392405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39B8475A-B8CE-4746-B71E-25072EE52B52}" type="pres">
      <dgm:prSet presAssocID="{91651A17-950C-49EC-8C35-2517548AE9E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477C9B-CE7C-4626-97FF-98A078BCB219}" type="presOf" srcId="{9ED1A3B2-A381-4201-823D-E4B4F944886D}" destId="{3AB3351B-5134-4AD3-935D-9DD66F494BFF}" srcOrd="0" destOrd="0" presId="urn:microsoft.com/office/officeart/2005/8/layout/radial5"/>
    <dgm:cxn modelId="{79688F8F-32B7-4BAA-B0D8-A61F8A7B3364}" type="presOf" srcId="{6A3537F1-6C7A-4D5E-9BC9-14D14BE7BA95}" destId="{C6AB20C9-8BB4-4E90-9AA5-492DEC1C3B04}" srcOrd="1" destOrd="0" presId="urn:microsoft.com/office/officeart/2005/8/layout/radial5"/>
    <dgm:cxn modelId="{2E55F051-EC8A-4253-A258-57DDAADB22A0}" type="presOf" srcId="{A7091EAC-498C-4E8C-B46B-331B042A0C75}" destId="{E6C3BD5B-2F84-4FFB-A8C0-CD9D995BEC51}" srcOrd="0" destOrd="0" presId="urn:microsoft.com/office/officeart/2005/8/layout/radial5"/>
    <dgm:cxn modelId="{497E2429-DE7D-432F-8E8C-9D344B1DFA89}" type="presOf" srcId="{4746DA87-483C-4B84-9A22-BC58F96CB23A}" destId="{95516282-FEEF-46E3-885D-24E1BC71E842}" srcOrd="0" destOrd="0" presId="urn:microsoft.com/office/officeart/2005/8/layout/radial5"/>
    <dgm:cxn modelId="{349E1BD9-BBF6-467C-B631-2FDF0375289E}" type="presOf" srcId="{ED01A515-5448-4A3E-A2EC-575448D0F5AA}" destId="{6BDCDEC9-DAB6-4E71-B7D8-A5ED175CEBA0}" srcOrd="0" destOrd="0" presId="urn:microsoft.com/office/officeart/2005/8/layout/radial5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0CDDA5-51CD-420B-8A99-D75E64EDD2C2}" type="presOf" srcId="{91651A17-950C-49EC-8C35-2517548AE9E6}" destId="{39B8475A-B8CE-4746-B71E-25072EE52B52}" srcOrd="0" destOrd="0" presId="urn:microsoft.com/office/officeart/2005/8/layout/radial5"/>
    <dgm:cxn modelId="{F5923BAE-A3C0-408A-9DA4-74679A940C0E}" type="presOf" srcId="{6970CC38-AACF-4350-BF4D-BD796B05B1FA}" destId="{D827875D-4ED4-41E9-B863-CE9BD6A1C5E0}" srcOrd="1" destOrd="0" presId="urn:microsoft.com/office/officeart/2005/8/layout/radial5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6AF4A919-BD78-49D1-82F1-144195C4C0C3}" type="presOf" srcId="{8A92D324-8EB2-4984-ADCB-62EACF9FECFF}" destId="{C1AB366C-18DF-4FA6-9FEF-5E75A7F8C79D}" srcOrd="1" destOrd="0" presId="urn:microsoft.com/office/officeart/2005/8/layout/radial5"/>
    <dgm:cxn modelId="{3CD6A1AD-10CE-4DE6-BED5-B9D9DF52BE31}" type="presOf" srcId="{8329AE49-ECD5-4C13-B90F-CA83B6E6F994}" destId="{20E241AA-1139-427F-9FF3-A3485C3A67F3}" srcOrd="0" destOrd="0" presId="urn:microsoft.com/office/officeart/2005/8/layout/radial5"/>
    <dgm:cxn modelId="{9ABD109C-0CDD-4A1E-9CDC-BFDC0DFB92C6}" type="presOf" srcId="{842A79D3-4827-4424-A76D-539154392405}" destId="{F62BF1F4-1709-4B05-ABE0-74690A74AA6C}" srcOrd="0" destOrd="0" presId="urn:microsoft.com/office/officeart/2005/8/layout/radial5"/>
    <dgm:cxn modelId="{A043AECA-8366-4CFE-A2E9-DC2F1BA8B2A1}" type="presOf" srcId="{44D9A023-5F81-4677-8A1D-494A76B02F4A}" destId="{F44D078B-9D44-424E-9E22-7F7CAD74D150}" srcOrd="1" destOrd="0" presId="urn:microsoft.com/office/officeart/2005/8/layout/radial5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74BD6BC2-533D-4B72-861B-B21493456BE4}" type="presOf" srcId="{3C8BC949-583D-42C4-9E18-497A2FA6C1D3}" destId="{38BB5A34-700A-4CF7-95A2-D63CBBACDD13}" srcOrd="0" destOrd="0" presId="urn:microsoft.com/office/officeart/2005/8/layout/radial5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4CAD53B5-4364-493F-8722-A140DE0C1BBA}" type="presOf" srcId="{5263AC43-AEF9-405C-B9BD-C1E77733E429}" destId="{EA118412-FB83-436D-941D-81A9D355CF50}" srcOrd="0" destOrd="0" presId="urn:microsoft.com/office/officeart/2005/8/layout/radial5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2A47A2C1-9C09-47CA-9610-8E4B729AF9A3}" type="presOf" srcId="{8A92D324-8EB2-4984-ADCB-62EACF9FECFF}" destId="{D385C820-4E6B-4050-AF87-6144339624DD}" srcOrd="0" destOrd="0" presId="urn:microsoft.com/office/officeart/2005/8/layout/radial5"/>
    <dgm:cxn modelId="{3446789F-1335-44C0-BC6D-3C239BBA116F}" type="presOf" srcId="{44D9A023-5F81-4677-8A1D-494A76B02F4A}" destId="{F1BBF85E-B52B-4D6B-B544-D7921234E139}" srcOrd="0" destOrd="0" presId="urn:microsoft.com/office/officeart/2005/8/layout/radial5"/>
    <dgm:cxn modelId="{A26471A6-9CE0-43D5-BA36-C5BF8DF98744}" type="presOf" srcId="{6A3537F1-6C7A-4D5E-9BC9-14D14BE7BA95}" destId="{A537A5AD-A148-4EDB-AF9E-D2FE0801F3C8}" srcOrd="0" destOrd="0" presId="urn:microsoft.com/office/officeart/2005/8/layout/radial5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107F5A21-30CA-4ED5-8CD2-2243782A7799}" type="presOf" srcId="{5263AC43-AEF9-405C-B9BD-C1E77733E429}" destId="{21F3076E-0F95-47C0-BF6F-065250076686}" srcOrd="1" destOrd="0" presId="urn:microsoft.com/office/officeart/2005/8/layout/radial5"/>
    <dgm:cxn modelId="{6F4514F8-1F99-4AC6-A6D3-538A248633B5}" type="presOf" srcId="{053AEA0B-0F73-4DAC-9295-FCA55D0C5C5A}" destId="{B758DFBC-D5B1-43C5-A67F-D272DC01CD49}" srcOrd="1" destOrd="0" presId="urn:microsoft.com/office/officeart/2005/8/layout/radial5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2F2DFBEA-B278-48EC-ADBB-883ED0B58374}" type="presOf" srcId="{AE26BF5A-34A6-4192-8BEA-D9ECFB941642}" destId="{172F1B4C-71C7-4660-A7C2-46FB902F10A8}" srcOrd="0" destOrd="0" presId="urn:microsoft.com/office/officeart/2005/8/layout/radial5"/>
    <dgm:cxn modelId="{8319C5B1-282A-49A9-A583-F69BBB41926B}" type="presOf" srcId="{9C6F0069-43DC-402D-BD84-1006528FCE04}" destId="{BEF097A8-A73D-4228-936F-812E4D603E98}" srcOrd="0" destOrd="0" presId="urn:microsoft.com/office/officeart/2005/8/layout/radial5"/>
    <dgm:cxn modelId="{449FFD17-949E-47A5-9C3B-EEDFC8F725F5}" type="presOf" srcId="{842A79D3-4827-4424-A76D-539154392405}" destId="{1D471065-E454-4B11-A2F7-C3E8810FA5CC}" srcOrd="1" destOrd="0" presId="urn:microsoft.com/office/officeart/2005/8/layout/radial5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ACB4BC3-4018-454F-B1DE-80B097BAA2B3}" type="presOf" srcId="{6970CC38-AACF-4350-BF4D-BD796B05B1FA}" destId="{5B5D4252-1C6A-4A73-9F98-8B25CF35FFB8}" srcOrd="0" destOrd="0" presId="urn:microsoft.com/office/officeart/2005/8/layout/radial5"/>
    <dgm:cxn modelId="{4F0DEEFE-A994-4EF7-988D-6FA4726781EA}" type="presOf" srcId="{053AEA0B-0F73-4DAC-9295-FCA55D0C5C5A}" destId="{F3541756-DE38-4209-A085-7A07323B62AE}" srcOrd="0" destOrd="0" presId="urn:microsoft.com/office/officeart/2005/8/layout/radial5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3BF272F6-F0D6-4771-A6E5-A75FE2EC9BB9}" type="presOf" srcId="{B1BE2A8E-285E-4C69-9BFF-CE48B252AA50}" destId="{014803A4-0C0F-42FB-8D39-BFB94C2E8192}" srcOrd="0" destOrd="0" presId="urn:microsoft.com/office/officeart/2005/8/layout/radial5"/>
    <dgm:cxn modelId="{5920125A-C512-499E-826D-D2525F5A191E}" type="presOf" srcId="{3C8BC949-583D-42C4-9E18-497A2FA6C1D3}" destId="{B6D16780-0409-4F72-8FD5-E9E6D44E3836}" srcOrd="1" destOrd="0" presId="urn:microsoft.com/office/officeart/2005/8/layout/radial5"/>
    <dgm:cxn modelId="{50047AC4-DCA1-4BF6-98AC-91B7ECC92910}" type="presOf" srcId="{3FA5C700-C8EE-4CAC-8DA0-0BA7CA952C72}" destId="{F133E453-23D7-4D8E-853F-E913F12CD775}" srcOrd="0" destOrd="0" presId="urn:microsoft.com/office/officeart/2005/8/layout/radial5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0E3CEB9D-83A2-47C1-97DF-6491A709A744}" type="presParOf" srcId="{014803A4-0C0F-42FB-8D39-BFB94C2E8192}" destId="{3AB3351B-5134-4AD3-935D-9DD66F494BFF}" srcOrd="0" destOrd="0" presId="urn:microsoft.com/office/officeart/2005/8/layout/radial5"/>
    <dgm:cxn modelId="{E3F5A2EB-2CA1-4823-9673-6BA94E1A75F9}" type="presParOf" srcId="{014803A4-0C0F-42FB-8D39-BFB94C2E8192}" destId="{EA118412-FB83-436D-941D-81A9D355CF50}" srcOrd="1" destOrd="0" presId="urn:microsoft.com/office/officeart/2005/8/layout/radial5"/>
    <dgm:cxn modelId="{B296D9B8-4D79-4DEB-B889-08C97BAC7531}" type="presParOf" srcId="{EA118412-FB83-436D-941D-81A9D355CF50}" destId="{21F3076E-0F95-47C0-BF6F-065250076686}" srcOrd="0" destOrd="0" presId="urn:microsoft.com/office/officeart/2005/8/layout/radial5"/>
    <dgm:cxn modelId="{EFBC6F9B-0AA7-406C-8D30-3997B13FA7F9}" type="presParOf" srcId="{014803A4-0C0F-42FB-8D39-BFB94C2E8192}" destId="{E6C3BD5B-2F84-4FFB-A8C0-CD9D995BEC51}" srcOrd="2" destOrd="0" presId="urn:microsoft.com/office/officeart/2005/8/layout/radial5"/>
    <dgm:cxn modelId="{5D042A3C-0602-4284-8A74-D8288672FF11}" type="presParOf" srcId="{014803A4-0C0F-42FB-8D39-BFB94C2E8192}" destId="{5B5D4252-1C6A-4A73-9F98-8B25CF35FFB8}" srcOrd="3" destOrd="0" presId="urn:microsoft.com/office/officeart/2005/8/layout/radial5"/>
    <dgm:cxn modelId="{596BC897-C48A-42C4-B4FD-DDA9C8D3DDFA}" type="presParOf" srcId="{5B5D4252-1C6A-4A73-9F98-8B25CF35FFB8}" destId="{D827875D-4ED4-41E9-B863-CE9BD6A1C5E0}" srcOrd="0" destOrd="0" presId="urn:microsoft.com/office/officeart/2005/8/layout/radial5"/>
    <dgm:cxn modelId="{470E1620-3198-4A3C-8C16-195387A88587}" type="presParOf" srcId="{014803A4-0C0F-42FB-8D39-BFB94C2E8192}" destId="{F133E453-23D7-4D8E-853F-E913F12CD775}" srcOrd="4" destOrd="0" presId="urn:microsoft.com/office/officeart/2005/8/layout/radial5"/>
    <dgm:cxn modelId="{FD00C369-6B07-45FE-97B4-C9FC8024066C}" type="presParOf" srcId="{014803A4-0C0F-42FB-8D39-BFB94C2E8192}" destId="{D385C820-4E6B-4050-AF87-6144339624DD}" srcOrd="5" destOrd="0" presId="urn:microsoft.com/office/officeart/2005/8/layout/radial5"/>
    <dgm:cxn modelId="{10706465-D507-44D0-945A-361D590EA433}" type="presParOf" srcId="{D385C820-4E6B-4050-AF87-6144339624DD}" destId="{C1AB366C-18DF-4FA6-9FEF-5E75A7F8C79D}" srcOrd="0" destOrd="0" presId="urn:microsoft.com/office/officeart/2005/8/layout/radial5"/>
    <dgm:cxn modelId="{3B5DD767-A89F-4D25-B894-0B38145AA939}" type="presParOf" srcId="{014803A4-0C0F-42FB-8D39-BFB94C2E8192}" destId="{95516282-FEEF-46E3-885D-24E1BC71E842}" srcOrd="6" destOrd="0" presId="urn:microsoft.com/office/officeart/2005/8/layout/radial5"/>
    <dgm:cxn modelId="{13D90266-F160-4B79-AAE5-8246CCCA6468}" type="presParOf" srcId="{014803A4-0C0F-42FB-8D39-BFB94C2E8192}" destId="{A537A5AD-A148-4EDB-AF9E-D2FE0801F3C8}" srcOrd="7" destOrd="0" presId="urn:microsoft.com/office/officeart/2005/8/layout/radial5"/>
    <dgm:cxn modelId="{2ADAA55C-6E79-4116-AA80-8BF62593B13E}" type="presParOf" srcId="{A537A5AD-A148-4EDB-AF9E-D2FE0801F3C8}" destId="{C6AB20C9-8BB4-4E90-9AA5-492DEC1C3B04}" srcOrd="0" destOrd="0" presId="urn:microsoft.com/office/officeart/2005/8/layout/radial5"/>
    <dgm:cxn modelId="{85767F97-410F-49DF-9CC3-3A474F1B19DF}" type="presParOf" srcId="{014803A4-0C0F-42FB-8D39-BFB94C2E8192}" destId="{20E241AA-1139-427F-9FF3-A3485C3A67F3}" srcOrd="8" destOrd="0" presId="urn:microsoft.com/office/officeart/2005/8/layout/radial5"/>
    <dgm:cxn modelId="{2BF7AC13-B325-4665-AD87-B5A13A0D7CAC}" type="presParOf" srcId="{014803A4-0C0F-42FB-8D39-BFB94C2E8192}" destId="{F1BBF85E-B52B-4D6B-B544-D7921234E139}" srcOrd="9" destOrd="0" presId="urn:microsoft.com/office/officeart/2005/8/layout/radial5"/>
    <dgm:cxn modelId="{7D734A79-43EF-4870-A069-2884C2FD6E0C}" type="presParOf" srcId="{F1BBF85E-B52B-4D6B-B544-D7921234E139}" destId="{F44D078B-9D44-424E-9E22-7F7CAD74D150}" srcOrd="0" destOrd="0" presId="urn:microsoft.com/office/officeart/2005/8/layout/radial5"/>
    <dgm:cxn modelId="{FFD1A636-550B-4127-940E-9346E3DE2EEA}" type="presParOf" srcId="{014803A4-0C0F-42FB-8D39-BFB94C2E8192}" destId="{BEF097A8-A73D-4228-936F-812E4D603E98}" srcOrd="10" destOrd="0" presId="urn:microsoft.com/office/officeart/2005/8/layout/radial5"/>
    <dgm:cxn modelId="{FDDCF699-56CE-4543-A2CD-25ABBC6D7A48}" type="presParOf" srcId="{014803A4-0C0F-42FB-8D39-BFB94C2E8192}" destId="{38BB5A34-700A-4CF7-95A2-D63CBBACDD13}" srcOrd="11" destOrd="0" presId="urn:microsoft.com/office/officeart/2005/8/layout/radial5"/>
    <dgm:cxn modelId="{C9E4F934-9F01-4A9E-9833-C2F19F229104}" type="presParOf" srcId="{38BB5A34-700A-4CF7-95A2-D63CBBACDD13}" destId="{B6D16780-0409-4F72-8FD5-E9E6D44E3836}" srcOrd="0" destOrd="0" presId="urn:microsoft.com/office/officeart/2005/8/layout/radial5"/>
    <dgm:cxn modelId="{AADC8B41-12E9-47B3-8928-B02062F67447}" type="presParOf" srcId="{014803A4-0C0F-42FB-8D39-BFB94C2E8192}" destId="{6BDCDEC9-DAB6-4E71-B7D8-A5ED175CEBA0}" srcOrd="12" destOrd="0" presId="urn:microsoft.com/office/officeart/2005/8/layout/radial5"/>
    <dgm:cxn modelId="{B2EE4246-E29E-4627-AB8A-A37A2BC7449B}" type="presParOf" srcId="{014803A4-0C0F-42FB-8D39-BFB94C2E8192}" destId="{F3541756-DE38-4209-A085-7A07323B62AE}" srcOrd="13" destOrd="0" presId="urn:microsoft.com/office/officeart/2005/8/layout/radial5"/>
    <dgm:cxn modelId="{10812286-F95C-4DF6-BF3E-CEF2384B9F57}" type="presParOf" srcId="{F3541756-DE38-4209-A085-7A07323B62AE}" destId="{B758DFBC-D5B1-43C5-A67F-D272DC01CD49}" srcOrd="0" destOrd="0" presId="urn:microsoft.com/office/officeart/2005/8/layout/radial5"/>
    <dgm:cxn modelId="{EAE29153-E123-4247-A748-DE0658809739}" type="presParOf" srcId="{014803A4-0C0F-42FB-8D39-BFB94C2E8192}" destId="{172F1B4C-71C7-4660-A7C2-46FB902F10A8}" srcOrd="14" destOrd="0" presId="urn:microsoft.com/office/officeart/2005/8/layout/radial5"/>
    <dgm:cxn modelId="{E0C60885-8BDA-4988-A8C2-B5D6AC89266A}" type="presParOf" srcId="{014803A4-0C0F-42FB-8D39-BFB94C2E8192}" destId="{F62BF1F4-1709-4B05-ABE0-74690A74AA6C}" srcOrd="15" destOrd="0" presId="urn:microsoft.com/office/officeart/2005/8/layout/radial5"/>
    <dgm:cxn modelId="{6136D911-F986-431E-BC69-FED95F6C98DD}" type="presParOf" srcId="{F62BF1F4-1709-4B05-ABE0-74690A74AA6C}" destId="{1D471065-E454-4B11-A2F7-C3E8810FA5CC}" srcOrd="0" destOrd="0" presId="urn:microsoft.com/office/officeart/2005/8/layout/radial5"/>
    <dgm:cxn modelId="{0005F1B4-A503-4921-8485-38030C6E1641}" type="presParOf" srcId="{014803A4-0C0F-42FB-8D39-BFB94C2E8192}" destId="{39B8475A-B8CE-4746-B71E-25072EE52B52}" srcOrd="16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18.01.2021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18.01.2021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18.01.2021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diagramData" Target="../diagrams/data3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diagramDrawing" Target="../diagrams/drawing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ОПШТИНА</a:t>
            </a:r>
            <a:r>
              <a:rPr lang="sr-Latn-RS" dirty="0" smtClean="0"/>
              <a:t> </a:t>
            </a:r>
            <a:r>
              <a:rPr lang="sr-Cyrl-RS" dirty="0" smtClean="0"/>
              <a:t>КЛАДОВО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D:\gabrijela\d particija\backup 14.06.2016\My Documents\kladovo-grb_3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28601"/>
            <a:ext cx="19812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</a:t>
            </a:r>
            <a:r>
              <a:rPr lang="sr-Latn-RS" sz="3000" b="1" dirty="0" smtClean="0"/>
              <a:t>1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/>
              <a:t>Укупни буџетски приходи и примања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229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23269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години </a:t>
            </a:r>
            <a:r>
              <a:rPr lang="sr-Cyrl-RS" dirty="0" smtClean="0"/>
              <a:t>( </a:t>
            </a:r>
            <a:r>
              <a:rPr lang="sr-Cyrl-RS" b="1" dirty="0" smtClean="0">
                <a:solidFill>
                  <a:srgbClr val="FF0000"/>
                </a:solidFill>
              </a:rPr>
              <a:t>збирно по свим изворима финансирања</a:t>
            </a:r>
            <a:r>
              <a:rPr lang="sr-Cyrl-RS" dirty="0" smtClean="0"/>
              <a:t>) су </a:t>
            </a:r>
            <a:r>
              <a:rPr lang="sr-Cyrl-RS" dirty="0"/>
              <a:t>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Latn-RS" b="1" dirty="0" smtClean="0"/>
              <a:t>112.082.456</a:t>
            </a:r>
            <a:r>
              <a:rPr lang="sr-Cyrl-RS" b="1" dirty="0" smtClean="0"/>
              <a:t>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b="1" dirty="0" smtClean="0"/>
              <a:t>13,83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/>
              <a:t>%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752600" y="5029200"/>
            <a:ext cx="6851650" cy="167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971800"/>
            <a:ext cx="68516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Порески приходи </a:t>
            </a:r>
            <a:r>
              <a:rPr lang="sr-Cyrl-RS" dirty="0" smtClean="0"/>
              <a:t>су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смањени за </a:t>
            </a:r>
            <a:r>
              <a:rPr lang="sr-Latn-RS" b="1" dirty="0" smtClean="0"/>
              <a:t>22.900.000</a:t>
            </a:r>
            <a:r>
              <a:rPr lang="sr-Cyrl-RS" b="1" dirty="0" smtClean="0"/>
              <a:t> </a:t>
            </a:r>
            <a:r>
              <a:rPr lang="sr-Cyrl-RS" dirty="0" smtClean="0"/>
              <a:t>динара.</a:t>
            </a:r>
            <a:endParaRPr lang="sr-Latn-RS" dirty="0" smtClean="0"/>
          </a:p>
          <a:p>
            <a:pPr lvl="0">
              <a:buFont typeface="Arial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Трансфери</a:t>
            </a:r>
            <a:r>
              <a:rPr lang="sr-Cyrl-RS" dirty="0" smtClean="0"/>
              <a:t> су смањени за </a:t>
            </a:r>
            <a:r>
              <a:rPr lang="sr-Latn-RS" b="1" dirty="0" smtClean="0"/>
              <a:t>12</a:t>
            </a:r>
            <a:r>
              <a:rPr lang="sr-Cyrl-RS" b="1" dirty="0" smtClean="0"/>
              <a:t>.</a:t>
            </a:r>
            <a:r>
              <a:rPr lang="sr-Latn-RS" b="1" dirty="0" smtClean="0"/>
              <a:t>573</a:t>
            </a:r>
            <a:r>
              <a:rPr lang="sr-Cyrl-RS" b="1" dirty="0" smtClean="0"/>
              <a:t>.</a:t>
            </a:r>
            <a:r>
              <a:rPr lang="sr-Latn-RS" b="1" dirty="0" smtClean="0"/>
              <a:t>427</a:t>
            </a:r>
            <a:r>
              <a:rPr lang="sr-Cyrl-RS" dirty="0" smtClean="0"/>
              <a:t> динара.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>
                <a:solidFill>
                  <a:srgbClr val="FF0000"/>
                </a:solidFill>
              </a:rPr>
              <a:t>Примања од задуживања </a:t>
            </a:r>
            <a:r>
              <a:rPr lang="sr-Cyrl-RS" dirty="0" smtClean="0"/>
              <a:t>су смањени за </a:t>
            </a:r>
            <a:r>
              <a:rPr lang="sr-Cyrl-RS" b="1" dirty="0" smtClean="0"/>
              <a:t>100.000</a:t>
            </a:r>
            <a:r>
              <a:rPr lang="sr-Cyrl-RS" dirty="0" smtClean="0"/>
              <a:t> динара.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Нераспоређени вишак прихода из ранијих година  </a:t>
            </a:r>
            <a:r>
              <a:rPr lang="sr-Cyrl-RS" dirty="0" smtClean="0"/>
              <a:t>се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смањио за </a:t>
            </a:r>
            <a:r>
              <a:rPr lang="sr-Cyrl-RS" b="1" dirty="0" smtClean="0"/>
              <a:t>17</a:t>
            </a:r>
            <a:r>
              <a:rPr lang="sr-Latn-RS" b="1" dirty="0" smtClean="0"/>
              <a:t>.</a:t>
            </a:r>
            <a:r>
              <a:rPr lang="sr-Cyrl-RS" b="1" dirty="0" smtClean="0"/>
              <a:t>956</a:t>
            </a:r>
            <a:r>
              <a:rPr lang="sr-Latn-RS" b="1" dirty="0" smtClean="0"/>
              <a:t>.</a:t>
            </a:r>
            <a:r>
              <a:rPr lang="sr-Cyrl-RS" b="1" dirty="0" smtClean="0"/>
              <a:t>295 </a:t>
            </a:r>
            <a:r>
              <a:rPr lang="sr-Cyrl-RS" dirty="0"/>
              <a:t>динара</a:t>
            </a:r>
            <a:r>
              <a:rPr lang="sr-Cyrl-RS" sz="2400" dirty="0" smtClean="0"/>
              <a:t>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Донације од међународних организација </a:t>
            </a:r>
            <a:r>
              <a:rPr lang="sr-Cyrl-RS" dirty="0" smtClean="0"/>
              <a:t>су смањене за </a:t>
            </a:r>
            <a:r>
              <a:rPr lang="sr-Cyrl-RS" b="1" dirty="0" smtClean="0"/>
              <a:t>40.402.734</a:t>
            </a:r>
            <a:r>
              <a:rPr lang="sr-Cyrl-RS" dirty="0" smtClean="0"/>
              <a:t> динара.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Мешовити и неодређени приходи </a:t>
            </a:r>
            <a:r>
              <a:rPr lang="sr-Cyrl-RS" dirty="0" smtClean="0"/>
              <a:t>су се смањили за </a:t>
            </a:r>
            <a:r>
              <a:rPr lang="sr-Cyrl-RS" b="1" dirty="0" smtClean="0"/>
              <a:t>7.000.000</a:t>
            </a:r>
            <a:r>
              <a:rPr lang="sr-Cyrl-RS" dirty="0" smtClean="0"/>
              <a:t> динара.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Други приходи </a:t>
            </a:r>
            <a:r>
              <a:rPr lang="sr-Cyrl-RS" dirty="0" smtClean="0"/>
              <a:t>су се смањили за </a:t>
            </a:r>
            <a:r>
              <a:rPr lang="sr-Cyrl-RS" b="1" dirty="0" smtClean="0"/>
              <a:t>11.1</a:t>
            </a:r>
            <a:r>
              <a:rPr lang="sr-Latn-RS" b="1" dirty="0" smtClean="0"/>
              <a:t>5</a:t>
            </a:r>
            <a:r>
              <a:rPr lang="sr-Cyrl-RS" b="1" dirty="0" smtClean="0"/>
              <a:t>0.000</a:t>
            </a:r>
            <a:r>
              <a:rPr lang="sr-Cyrl-RS" dirty="0" smtClean="0"/>
              <a:t> динара.</a:t>
            </a:r>
            <a:endParaRPr lang="sr-Latn-RS" dirty="0" smtClean="0"/>
          </a:p>
          <a:p>
            <a:pPr lvl="0" algn="r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505200"/>
            <a:ext cx="485775" cy="28194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2021. </a:t>
            </a:r>
            <a:r>
              <a:rPr lang="sr-Cyrl-RS" sz="1700" dirty="0"/>
              <a:t>години из буџета </a:t>
            </a:r>
            <a:r>
              <a:rPr lang="sr-Cyrl-RS" sz="1700" dirty="0" smtClean="0"/>
              <a:t>( </a:t>
            </a:r>
            <a:r>
              <a:rPr lang="sr-Cyrl-RS" sz="1700" dirty="0" smtClean="0">
                <a:solidFill>
                  <a:srgbClr val="FF0000"/>
                </a:solidFill>
              </a:rPr>
              <a:t>по свим изворима финансирања</a:t>
            </a:r>
            <a:r>
              <a:rPr lang="sr-Cyrl-RS" sz="1700" dirty="0" smtClean="0"/>
              <a:t>)износе</a:t>
            </a:r>
            <a:r>
              <a:rPr lang="sr-Cyrl-RS" sz="1700" dirty="0"/>
              <a:t>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9800"/>
            <a:ext cx="3384376" cy="859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810.266.000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2021.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Структура планираних расхода и издатака буџета за 2021 годину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2020.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2021.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2020.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112.082.456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smtClean="0"/>
              <a:t>13.83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209800"/>
            <a:ext cx="6851650" cy="2514600"/>
          </a:xfrm>
        </p:spPr>
        <p:txBody>
          <a:bodyPr rtlCol="0">
            <a:normAutofit/>
          </a:bodyPr>
          <a:lstStyle/>
          <a:p>
            <a:pPr lvl="0">
              <a:buNone/>
            </a:pPr>
            <a:endParaRPr lang="sr-Cyrl-RS" sz="1700" b="1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Коришћење роба и услуга је  </a:t>
            </a:r>
            <a:r>
              <a:rPr lang="sr-Cyrl-RS" sz="1700" dirty="0" smtClean="0">
                <a:ea typeface="SimSun" panose="02010600030101010101" pitchFamily="2" charset="-122"/>
              </a:rPr>
              <a:t>смањено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ea typeface="SimSun" panose="02010600030101010101" pitchFamily="2" charset="-122"/>
              </a:rPr>
              <a:t>за  </a:t>
            </a:r>
            <a:r>
              <a:rPr lang="sr-Latn-RS" sz="1700" b="1" dirty="0" smtClean="0">
                <a:ea typeface="SimSun" panose="02010600030101010101" pitchFamily="2" charset="-122"/>
              </a:rPr>
              <a:t>51</a:t>
            </a:r>
            <a:r>
              <a:rPr lang="sr-Cyrl-RS" sz="1800" b="1" dirty="0" smtClean="0">
                <a:ea typeface="SimSun" panose="02010600030101010101" pitchFamily="2" charset="-122"/>
              </a:rPr>
              <a:t>.</a:t>
            </a:r>
            <a:r>
              <a:rPr lang="sr-Latn-RS" sz="1800" b="1" dirty="0" smtClean="0">
                <a:ea typeface="SimSun" panose="02010600030101010101" pitchFamily="2" charset="-122"/>
              </a:rPr>
              <a:t>532</a:t>
            </a:r>
            <a:r>
              <a:rPr lang="sr-Cyrl-RS" sz="1800" b="1" dirty="0" smtClean="0">
                <a:ea typeface="SimSun" panose="02010600030101010101" pitchFamily="2" charset="-122"/>
              </a:rPr>
              <a:t>.247</a:t>
            </a:r>
            <a:r>
              <a:rPr lang="sr-Cyrl-RS" sz="1700" b="1" dirty="0" smtClean="0">
                <a:ea typeface="SimSun" panose="02010600030101010101" pitchFamily="2" charset="-122"/>
              </a:rPr>
              <a:t>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Расходи за запослене </a:t>
            </a:r>
            <a:r>
              <a:rPr lang="sr-Cyrl-RS" sz="1700" dirty="0" smtClean="0">
                <a:ea typeface="SimSun" panose="02010600030101010101" pitchFamily="2" charset="-122"/>
              </a:rPr>
              <a:t>су смањени за </a:t>
            </a:r>
            <a:r>
              <a:rPr lang="sr-Latn-RS" sz="1800" b="1" dirty="0" smtClean="0">
                <a:ea typeface="SimSun" panose="02010600030101010101" pitchFamily="2" charset="-122"/>
              </a:rPr>
              <a:t>1.329.</a:t>
            </a:r>
            <a:r>
              <a:rPr lang="sr-Cyrl-RS" sz="1800" b="1" dirty="0" smtClean="0">
                <a:ea typeface="SimSun" panose="02010600030101010101" pitchFamily="2" charset="-122"/>
              </a:rPr>
              <a:t>016 динара</a:t>
            </a:r>
            <a:r>
              <a:rPr lang="sr-Cyrl-RS" sz="1700" b="1" dirty="0" smtClean="0">
                <a:ea typeface="SimSun" panose="02010600030101010101" pitchFamily="2" charset="-122"/>
              </a:rPr>
              <a:t> 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Остали расходи </a:t>
            </a:r>
            <a:r>
              <a:rPr lang="sr-Cyrl-RS" sz="1700" dirty="0" smtClean="0">
                <a:ea typeface="SimSun" panose="02010600030101010101" pitchFamily="2" charset="-122"/>
              </a:rPr>
              <a:t>су смањени за </a:t>
            </a:r>
            <a:r>
              <a:rPr lang="sr-Cyrl-RS" sz="1700" b="1" dirty="0" smtClean="0">
                <a:ea typeface="SimSun" panose="02010600030101010101" pitchFamily="2" charset="-122"/>
              </a:rPr>
              <a:t>29.908.892</a:t>
            </a:r>
            <a:r>
              <a:rPr lang="sr-Cyrl-RS" sz="1700" dirty="0" smtClean="0">
                <a:ea typeface="SimSun" panose="02010600030101010101" pitchFamily="2" charset="-122"/>
              </a:rPr>
              <a:t> динара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Издаци за отплату главнице </a:t>
            </a:r>
            <a:r>
              <a:rPr lang="sr-Cyrl-RS" sz="1700" dirty="0" smtClean="0">
                <a:ea typeface="SimSun" panose="02010600030101010101" pitchFamily="2" charset="-122"/>
              </a:rPr>
              <a:t>су се смањила за </a:t>
            </a:r>
            <a:r>
              <a:rPr lang="sr-Cyrl-RS" sz="1700" b="1" dirty="0" smtClean="0">
                <a:ea typeface="SimSun" panose="02010600030101010101" pitchFamily="2" charset="-122"/>
              </a:rPr>
              <a:t>200.000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  <a:endParaRPr lang="en-US" sz="1700" dirty="0"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</a:t>
            </a:r>
            <a:r>
              <a:rPr lang="sr-Cyrl-RS" sz="1700" dirty="0" smtClean="0"/>
              <a:t>за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42.894.440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</a:p>
          <a:p>
            <a:pPr>
              <a:defRPr/>
            </a:pPr>
            <a:r>
              <a:rPr lang="sr-Cyrl-RS" altLang="en-US" sz="1700" b="1" dirty="0" smtClean="0">
                <a:solidFill>
                  <a:srgbClr val="FF0000"/>
                </a:solidFill>
              </a:rPr>
              <a:t>Дотације и трансфери </a:t>
            </a:r>
            <a:r>
              <a:rPr lang="sr-Cyrl-RS" sz="1700" dirty="0" smtClean="0"/>
              <a:t>су</a:t>
            </a: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 smtClean="0"/>
              <a:t>смањени за </a:t>
            </a:r>
            <a:r>
              <a:rPr lang="sr-Cyrl-RS" sz="1700" b="1" dirty="0" smtClean="0"/>
              <a:t>2.287,140</a:t>
            </a:r>
            <a:r>
              <a:rPr lang="sr-Cyrl-RS" sz="1700" dirty="0" smtClean="0"/>
              <a:t> динара</a:t>
            </a:r>
          </a:p>
          <a:p>
            <a:pPr>
              <a:defRPr/>
            </a:pPr>
            <a:endParaRPr lang="sr-Latn-RS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6851650" cy="10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резерви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су се</a:t>
            </a:r>
            <a:r>
              <a:rPr lang="sr-Cyrl-RS" sz="1600" dirty="0" smtClean="0"/>
              <a:t> </a:t>
            </a:r>
            <a:r>
              <a:rPr lang="sr-Cyrl-RS" sz="1700" dirty="0"/>
              <a:t>повећани за </a:t>
            </a:r>
            <a:r>
              <a:rPr lang="sr-Cyrl-RS" sz="1700" b="1" dirty="0" smtClean="0"/>
              <a:t>13.635.592</a:t>
            </a:r>
            <a:r>
              <a:rPr lang="sr-Cyrl-RS" sz="1700" dirty="0" smtClean="0"/>
              <a:t> </a:t>
            </a:r>
            <a:r>
              <a:rPr lang="sr-Cyrl-RS" sz="1700" dirty="0"/>
              <a:t>динара</a:t>
            </a:r>
            <a:endParaRPr 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Социјална помоћ </a:t>
            </a:r>
            <a:r>
              <a:rPr lang="sr-Cyrl-RS" altLang="en-US" sz="1700" dirty="0" smtClean="0">
                <a:latin typeface="+mj-lt"/>
                <a:cs typeface="Arial" panose="020B0604020202020204" pitchFamily="34" charset="0"/>
              </a:rPr>
              <a:t>је повећана </a:t>
            </a:r>
            <a:r>
              <a:rPr lang="sr-Cyrl-RS" altLang="en-US" sz="1700" dirty="0"/>
              <a:t>за </a:t>
            </a:r>
            <a:r>
              <a:rPr lang="sr-Cyrl-RS" altLang="en-US" sz="1700" b="1" dirty="0" smtClean="0"/>
              <a:t>2.433.687</a:t>
            </a:r>
            <a:r>
              <a:rPr lang="sr-Cyrl-RS" altLang="en-US" sz="1700" dirty="0" smtClean="0"/>
              <a:t> динара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67000"/>
            <a:ext cx="485775" cy="121761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67225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</a:t>
                      </a:r>
                      <a:r>
                        <a:rPr lang="sr-Cyrl-RS" sz="1200" dirty="0" smtClean="0"/>
                        <a:t>1.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9</a:t>
                      </a:r>
                      <a:r>
                        <a:rPr lang="sr-Cyrl-RS" sz="1000" dirty="0" smtClean="0"/>
                        <a:t>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</a:t>
                      </a:r>
                      <a:r>
                        <a:rPr lang="sr-Latn-RS" sz="1000" dirty="0" smtClean="0"/>
                        <a:t>1</a:t>
                      </a:r>
                      <a:r>
                        <a:rPr lang="sr-Cyrl-RS" sz="1000" dirty="0" smtClean="0"/>
                        <a:t>0.850.000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13,7</a:t>
                      </a:r>
                      <a:endParaRPr lang="sr-Latn-R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0</a:t>
                      </a:r>
                      <a:r>
                        <a:rPr lang="sr-Cyrl-RS" sz="1000" dirty="0" smtClean="0"/>
                        <a:t>,6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74.389.</a:t>
                      </a:r>
                      <a:r>
                        <a:rPr lang="sr-Latn-RS" sz="1000" dirty="0" smtClean="0"/>
                        <a:t>8</a:t>
                      </a:r>
                      <a:r>
                        <a:rPr lang="sr-Cyrl-RS" sz="1000" dirty="0" smtClean="0"/>
                        <a:t>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9.200.000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24.143.600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8</a:t>
                      </a:r>
                      <a:r>
                        <a:rPr lang="sr-Cyrl-RS" sz="1000" dirty="0" smtClean="0"/>
                        <a:t>0.</a:t>
                      </a:r>
                      <a:r>
                        <a:rPr lang="sr-Latn-RS" sz="1000" dirty="0" smtClean="0"/>
                        <a:t>900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00</a:t>
                      </a:r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9,98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79.475.6</a:t>
                      </a:r>
                      <a:r>
                        <a:rPr lang="sr-Latn-RS" sz="1000" dirty="0" smtClean="0"/>
                        <a:t>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9,8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5</a:t>
                      </a:r>
                      <a:r>
                        <a:rPr lang="sr-Cyrl-RS" sz="1000" dirty="0" smtClean="0"/>
                        <a:t>5.</a:t>
                      </a:r>
                      <a:r>
                        <a:rPr lang="sr-Latn-RS" sz="1000" dirty="0" smtClean="0"/>
                        <a:t>098</a:t>
                      </a:r>
                      <a:r>
                        <a:rPr lang="sr-Cyrl-RS" sz="1000" dirty="0" smtClean="0"/>
                        <a:t>.300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6,8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12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854</a:t>
                      </a:r>
                      <a:r>
                        <a:rPr lang="sr-Cyrl-RS" sz="1000" dirty="0" smtClean="0"/>
                        <a:t>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1,59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</a:t>
                      </a:r>
                      <a:r>
                        <a:rPr lang="sr-Latn-RS" sz="1000" dirty="0" smtClean="0"/>
                        <a:t>3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404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00</a:t>
                      </a:r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</a:t>
                      </a:r>
                      <a:r>
                        <a:rPr lang="sr-Latn-RS" sz="1000" dirty="0" smtClean="0"/>
                        <a:t>,</a:t>
                      </a:r>
                      <a:r>
                        <a:rPr lang="sr-Cyrl-R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33.072.050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</a:t>
                      </a:r>
                      <a:r>
                        <a:rPr lang="sr-Latn-RS" sz="1000" dirty="0" smtClean="0"/>
                        <a:t>3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3</a:t>
                      </a:r>
                      <a:r>
                        <a:rPr lang="sr-Cyrl-RS" sz="1000" dirty="0" smtClean="0"/>
                        <a:t>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</a:t>
                      </a:r>
                      <a:r>
                        <a:rPr lang="sr-Latn-RS" sz="1000" dirty="0" smtClean="0"/>
                        <a:t>35</a:t>
                      </a:r>
                      <a:r>
                        <a:rPr lang="sr-Cyrl-RS" sz="1000" dirty="0" smtClean="0"/>
                        <a:t>.212.680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29</a:t>
                      </a:r>
                      <a:r>
                        <a:rPr lang="sr-Latn-RS" sz="1000" dirty="0" smtClean="0"/>
                        <a:t>,</a:t>
                      </a:r>
                      <a:r>
                        <a:rPr lang="sr-Cyrl-RS" sz="1000" dirty="0" smtClean="0"/>
                        <a:t>03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2</a:t>
                      </a:r>
                      <a:r>
                        <a:rPr lang="sr-Cyrl-RS" sz="1000" dirty="0" smtClean="0"/>
                        <a:t>5.965.970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1000" dirty="0" smtClean="0"/>
                    </a:p>
                    <a:p>
                      <a:pPr algn="ctr"/>
                      <a:r>
                        <a:rPr lang="sr-Latn-RS" sz="1000" dirty="0" smtClean="0"/>
                        <a:t>3,</a:t>
                      </a:r>
                      <a:r>
                        <a:rPr lang="sr-Cyrl-RS" sz="1000" dirty="0" smtClean="0"/>
                        <a:t>2</a:t>
                      </a:r>
                      <a:endParaRPr lang="sr-Latn-R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810.266.000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 descr="Резултат слика за slike klado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457200"/>
            <a:ext cx="2663825" cy="1676400"/>
          </a:xfrm>
          <a:prstGeom prst="rect">
            <a:avLst/>
          </a:prstGeom>
          <a:noFill/>
        </p:spPr>
      </p:pic>
      <p:pic>
        <p:nvPicPr>
          <p:cNvPr id="3076" name="Picture 4" descr="Trajanov most u Kladov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0"/>
            <a:ext cx="2590800" cy="1981200"/>
          </a:xfrm>
          <a:prstGeom prst="rect">
            <a:avLst/>
          </a:prstGeom>
          <a:noFill/>
        </p:spPr>
      </p:pic>
      <p:pic>
        <p:nvPicPr>
          <p:cNvPr id="3078" name="Picture 6" descr="http://www.phone-travel.com/pic/tvrdjava-fetislam_650be8b0895fb73482457ef830b36a5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438400"/>
            <a:ext cx="2590800" cy="1905000"/>
          </a:xfrm>
          <a:prstGeom prst="rect">
            <a:avLst/>
          </a:prstGeom>
          <a:noFill/>
        </p:spPr>
      </p:pic>
      <p:sp>
        <p:nvSpPr>
          <p:cNvPr id="3080" name="AutoShape 8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Резултат слика за slike kladov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572000"/>
            <a:ext cx="3505200" cy="1981200"/>
          </a:xfrm>
          <a:prstGeom prst="rect">
            <a:avLst/>
          </a:prstGeom>
          <a:noFill/>
        </p:spPr>
      </p:pic>
      <p:pic>
        <p:nvPicPr>
          <p:cNvPr id="3088" name="Picture 16" descr="Резултат слика за slike kladov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590800"/>
            <a:ext cx="2057400" cy="3962399"/>
          </a:xfrm>
          <a:prstGeom prst="rect">
            <a:avLst/>
          </a:prstGeom>
          <a:noFill/>
        </p:spPr>
      </p:pic>
      <p:pic>
        <p:nvPicPr>
          <p:cNvPr id="3090" name="Picture 18" descr="Резултат слика за slike kladova đerdapska klisur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228600"/>
            <a:ext cx="3352800" cy="1981200"/>
          </a:xfrm>
          <a:prstGeom prst="rect">
            <a:avLst/>
          </a:prstGeom>
          <a:noFill/>
        </p:spPr>
      </p:pic>
      <p:pic>
        <p:nvPicPr>
          <p:cNvPr id="3092" name="Picture 20" descr="http://djerdapusluge.co.rs/images/stories/20110427_1032599852_hal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1650" y="2514600"/>
            <a:ext cx="3257550" cy="1905000"/>
          </a:xfrm>
          <a:prstGeom prst="rect">
            <a:avLst/>
          </a:prstGeom>
          <a:noFill/>
        </p:spPr>
      </p:pic>
      <p:pic>
        <p:nvPicPr>
          <p:cNvPr id="3094" name="Picture 22" descr="Резултат слика за slike kladova hidroelektran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228600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Структура расхода по буџетским програмима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83569" y="1417633"/>
          <a:ext cx="7488833" cy="50901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9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</a:t>
                      </a:r>
                      <a:r>
                        <a:rPr lang="sr-Cyrl-RS" sz="1200" dirty="0" smtClean="0"/>
                        <a:t>1.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14.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406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775</a:t>
                      </a:r>
                      <a:endParaRPr lang="sr-Latn-R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6.128.294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,76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5.430.901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0,67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618.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05.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6,38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1.678.940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0,21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23.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042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.650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84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Библиотека центра за културу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23.272.050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Туристичка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организација</a:t>
                      </a:r>
                      <a:r>
                        <a:rPr lang="sr-Cyrl-RS" sz="1500" dirty="0" smtClean="0">
                          <a:effectLst/>
                        </a:rPr>
                        <a:t> општине Кладово</a:t>
                      </a:r>
                      <a:endParaRPr lang="en-US" sz="15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37.925.00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  <a:endParaRPr lang="sr-Latn-R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>
                          <a:effectLst/>
                        </a:rPr>
                        <a:t>редшколска установа </a:t>
                      </a:r>
                      <a:r>
                        <a:rPr lang="sr-Cyrl-RS" sz="1500" dirty="0" smtClean="0">
                          <a:effectLst/>
                        </a:rPr>
                        <a:t>“ Невен”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79.475.6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9,81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810.266.000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899592" y="990601"/>
          <a:ext cx="7560841" cy="572095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351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26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</a:t>
                      </a:r>
                      <a:r>
                        <a:rPr lang="sr-Cyrl-RS" sz="1500" dirty="0" smtClean="0"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1.Пројектовање, набавка, испорука и монтажа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опреме и изградња топлане на дрвну сечку “ Пемци 1” за потребе О.Ш.” Вук Караџић” у Кладову – фаза 2 по систему “  Кључ у руке”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2.Тајне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средњовековних тврђава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Гвоздене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капије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18.324.000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8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3.Партерно уређење простора у тврђави “ Фетислам”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13.000.000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9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Развој интервентне инфраструктуре и заједничких услуга у случају ванредних ситуација у прекограничној 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области Дробета Турну Северин - Кладово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816.000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 Зелена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економија за зелене локалне заједнице у Подунављу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10.420.000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6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6.Текуће поправке и капитално одржавање објеката месних заједница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5.500.000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8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7. Капитална улагања у асфалтирање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21.000.000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8. Реконструкција и санација путева и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24.000.000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6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9.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Радови на регулисању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речног корита манастиричког потока ради изградње пута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10.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Санација крова ОШ “ Стефанија Михајловић” у Брзој паланци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8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11.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Санација крова Средње школе у Кладову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133880"/>
              </p:ext>
            </p:extLst>
          </p:nvPr>
        </p:nvGraphicFramePr>
        <p:xfrm>
          <a:off x="457200" y="1340768"/>
          <a:ext cx="7751203" cy="554270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RS" sz="1500" dirty="0" smtClean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1.Пројектовање, набавка, испорука и монтажа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опреме и изградња топлане на дрвну сечку “ Пемци 1” за потребе О.Ш.” Вук Караџић” у Кладову – фаза 2 по систему “  Кључ у руке”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2.Тајне средњовековних тврђава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Гвоздене капије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18.324.000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3.Партерно уређење простора у тврђави “ Фетислам”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13.000.000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Развој интервентне инфраструктуре и заједничких услуга у случају ванредних ситуација у прекограничној 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области Дробета Турну Северин - Кладово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816.000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 Зелена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економија за зелене локалне заједнице у Подунављу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10.420.000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6.Текуће поправке и капитално одржавање објеката месних заједница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5.500.000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7. Капитална улагања у асфалтирање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21.000.000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8. Реконструкција и санација путева и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24.000.000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9. Радови на регулисању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речног корита манастиричког потока ради изградње пута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10. Санација крова ОШ “ Стефанија Михајловић” у Брзој паланци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11. Санација крова Средње школе у Кладову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годину, исту можете преузети на следећем линку интернет странице </a:t>
            </a:r>
            <a:r>
              <a:rPr lang="sr-Cyrl-RS" dirty="0" smtClean="0"/>
              <a:t>општине Кладово: 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hlinkClick r:id="rId2"/>
              </a:rPr>
              <a:t>http://www.kladovo.org.rs/odsek-za-bud%C5%BEet-i-ra%C4%8Dunovodstvo.htm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sr-Cyrl-RS" dirty="0" smtClean="0"/>
              <a:t>Кладова</a:t>
            </a:r>
            <a:r>
              <a:rPr lang="ru-RU" dirty="0" smtClean="0"/>
              <a:t>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Саша Николић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520825"/>
            <a:ext cx="4099054" cy="22891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Предшколска установа « Невен»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Библиотека центра за културу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Туристичка организација општине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Кладово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810000"/>
            <a:ext cx="1224136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2020.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1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b="1" dirty="0" smtClean="0">
                <a:solidFill>
                  <a:srgbClr val="FF0000"/>
                </a:solidFill>
              </a:rPr>
              <a:t>7</a:t>
            </a:r>
            <a:r>
              <a:rPr lang="sr-Latn-RS" sz="1700" b="1" dirty="0" smtClean="0">
                <a:solidFill>
                  <a:srgbClr val="FF0000"/>
                </a:solidFill>
              </a:rPr>
              <a:t>31</a:t>
            </a:r>
            <a:r>
              <a:rPr lang="sr-Cyrl-RS" sz="1700" b="1" dirty="0" smtClean="0">
                <a:solidFill>
                  <a:srgbClr val="FF0000"/>
                </a:solidFill>
              </a:rPr>
              <a:t>.</a:t>
            </a:r>
            <a:r>
              <a:rPr lang="sr-Latn-RS" sz="1700" b="1" dirty="0" smtClean="0">
                <a:solidFill>
                  <a:srgbClr val="FF0000"/>
                </a:solidFill>
              </a:rPr>
              <a:t>2</a:t>
            </a:r>
            <a:r>
              <a:rPr lang="sr-Cyrl-RS" sz="1700" b="1" dirty="0" smtClean="0">
                <a:solidFill>
                  <a:srgbClr val="FF0000"/>
                </a:solidFill>
              </a:rPr>
              <a:t>00.000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</a:t>
            </a:r>
            <a:r>
              <a:rPr lang="sr-Cyrl-RS" sz="1700" dirty="0" smtClean="0"/>
              <a:t>од </a:t>
            </a:r>
            <a:r>
              <a:rPr lang="sr-Latn-RS" sz="1700" dirty="0" smtClean="0"/>
              <a:t>6</a:t>
            </a:r>
            <a:r>
              <a:rPr lang="sr-Cyrl-RS" sz="1700" b="1" dirty="0" smtClean="0"/>
              <a:t>0.000.000 </a:t>
            </a:r>
            <a:r>
              <a:rPr lang="sr-Cyrl-RS" sz="1700" dirty="0" smtClean="0"/>
              <a:t>динара </a:t>
            </a:r>
            <a:r>
              <a:rPr lang="sr-Cyrl-RS" sz="1700" dirty="0"/>
              <a:t>и средства из осталих извора у износу </a:t>
            </a:r>
            <a:r>
              <a:rPr lang="sr-Cyrl-RS" sz="1700" dirty="0" smtClean="0"/>
              <a:t>од </a:t>
            </a:r>
            <a:r>
              <a:rPr lang="sr-Latn-RS" sz="1700" b="1" dirty="0" smtClean="0"/>
              <a:t>19</a:t>
            </a:r>
            <a:r>
              <a:rPr lang="sr-Cyrl-RS" sz="1700" b="1" dirty="0" smtClean="0"/>
              <a:t>.</a:t>
            </a:r>
            <a:r>
              <a:rPr lang="sr-Latn-RS" sz="1700" b="1" dirty="0" smtClean="0"/>
              <a:t>066</a:t>
            </a:r>
            <a:r>
              <a:rPr lang="sr-Cyrl-RS" sz="1700" b="1" dirty="0" smtClean="0"/>
              <a:t>.</a:t>
            </a:r>
            <a:r>
              <a:rPr lang="sr-Latn-RS" sz="1700" b="1" dirty="0" smtClean="0"/>
              <a:t>000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>
                <a:solidFill>
                  <a:srgbClr val="FF0000"/>
                </a:solidFill>
              </a:rPr>
              <a:t>8</a:t>
            </a:r>
            <a:r>
              <a:rPr lang="sr-Latn-RS" sz="4400" b="1" dirty="0" smtClean="0">
                <a:solidFill>
                  <a:srgbClr val="FF0000"/>
                </a:solidFill>
              </a:rPr>
              <a:t>10</a:t>
            </a:r>
            <a:r>
              <a:rPr lang="sr-Cyrl-RS" sz="4400" b="1" dirty="0" smtClean="0">
                <a:solidFill>
                  <a:srgbClr val="FF0000"/>
                </a:solidFill>
              </a:rPr>
              <a:t>.</a:t>
            </a:r>
            <a:r>
              <a:rPr lang="sr-Latn-RS" sz="4400" b="1" dirty="0" smtClean="0">
                <a:solidFill>
                  <a:srgbClr val="FF0000"/>
                </a:solidFill>
              </a:rPr>
              <a:t>26</a:t>
            </a:r>
            <a:r>
              <a:rPr lang="sr-Cyrl-RS" sz="4400" b="1" dirty="0" smtClean="0">
                <a:solidFill>
                  <a:srgbClr val="FF0000"/>
                </a:solidFill>
              </a:rPr>
              <a:t>6.</a:t>
            </a:r>
            <a:r>
              <a:rPr lang="sr-Latn-RS" sz="4400" b="1" dirty="0" smtClean="0">
                <a:solidFill>
                  <a:srgbClr val="FF0000"/>
                </a:solidFill>
              </a:rPr>
              <a:t>000</a:t>
            </a:r>
            <a:r>
              <a:rPr lang="en-GB" sz="4400" b="1" dirty="0" smtClean="0"/>
              <a:t> </a:t>
            </a:r>
            <a:r>
              <a:rPr lang="sr-Cyrl-RS" sz="3600" b="1" dirty="0" smtClean="0"/>
              <a:t>милиона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4360</TotalTime>
  <Words>2129</Words>
  <Application>Microsoft Office PowerPoint</Application>
  <PresentationFormat>On-screen Show (4:3)</PresentationFormat>
  <Paragraphs>402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КЛАДОВО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2021. годину</vt:lpstr>
      <vt:lpstr>Укупни буџетски приходи и примања</vt:lpstr>
      <vt:lpstr>Шта се променило у односу на 2020. годину?</vt:lpstr>
      <vt:lpstr>На шта се троше јавна средства?</vt:lpstr>
      <vt:lpstr>Slide 15</vt:lpstr>
      <vt:lpstr>Структура планираних расхода и издатака буџета за 2021. годину</vt:lpstr>
      <vt:lpstr>Структура планираних расхода и издатака буџета за 2021 годину</vt:lpstr>
      <vt:lpstr>Шта се променило у односу на 2020.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T6-GDIMITRIJEVIC</cp:lastModifiedBy>
  <cp:revision>540</cp:revision>
  <cp:lastPrinted>2018-01-29T14:26:33Z</cp:lastPrinted>
  <dcterms:created xsi:type="dcterms:W3CDTF">2006-08-16T00:00:00Z</dcterms:created>
  <dcterms:modified xsi:type="dcterms:W3CDTF">2021-01-18T12:01:38Z</dcterms:modified>
</cp:coreProperties>
</file>